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2" r:id="rId27"/>
    <p:sldId id="283" r:id="rId28"/>
    <p:sldId id="284" r:id="rId29"/>
    <p:sldId id="285" r:id="rId30"/>
    <p:sldId id="286" r:id="rId31"/>
    <p:sldId id="287" r:id="rId32"/>
    <p:sldId id="288" r:id="rId33"/>
    <p:sldId id="289" r:id="rId34"/>
    <p:sldId id="290" r:id="rId35"/>
    <p:sldId id="305" r:id="rId36"/>
    <p:sldId id="306" r:id="rId37"/>
    <p:sldId id="303" r:id="rId38"/>
    <p:sldId id="304"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Lst>
  <p:sldSz cx="9144000" cy="5143500" type="screen16x9"/>
  <p:notesSz cx="6858000" cy="9144000"/>
  <p:embeddedFontLst>
    <p:embeddedFont>
      <p:font typeface="Alfa Slab One" panose="020B0604020202020204" charset="0"/>
      <p:regular r:id="rId53"/>
    </p:embeddedFont>
    <p:embeddedFont>
      <p:font typeface="Proxima Nova" panose="020B0604020202020204" charset="0"/>
      <p:regular r:id="rId54"/>
      <p:bold r:id="rId55"/>
      <p:italic r:id="rId56"/>
      <p:boldItalic r:id="rId57"/>
    </p:embeddedFont>
    <p:embeddedFont>
      <p:font typeface="Open Sans" panose="020B0604020202020204" charset="0"/>
      <p:regular r:id="rId58"/>
      <p:bold r:id="rId59"/>
      <p:italic r:id="rId60"/>
      <p:boldItalic r:id="rId61"/>
    </p:embeddedFont>
    <p:embeddedFont>
      <p:font typeface="Roboto" panose="020B0604020202020204"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726" y="7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font" Target="fonts/font11.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61"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3628562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16222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034928d1bf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034928d1bf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0580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034928d1bf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034928d1bf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26982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03693f639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03693f639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6481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03693f639f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03693f639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11857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eec077916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eec077916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6757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034928d1bf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034928d1bf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242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034928d1bf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034928d1b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73352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034928d1bf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034928d1bf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27391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034928d1bf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034928d1bf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724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034928d1bf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034928d1bf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2527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8207dc39c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8207dc39c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15674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03693f639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03693f639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4683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03693f639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03693f639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43868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034928d1bf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034928d1bf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18704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8207dc39c8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8207dc39c8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62514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034928d1bf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034928d1bf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70904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8207dc39c8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8207dc39c8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59043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8207dc39c8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8207dc39c8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23663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8207dc39c8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18207dc39c8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56187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8207dc39c8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8207dc39c8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70075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8207dc39c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8207dc39c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1382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18207dc39c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18207dc39c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650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8207dc39c8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8207dc39c8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0020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8207dc39c8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8207dc39c8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70484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8207dc39c8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8207dc39c8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07928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8207dc39c8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18207dc39c8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49303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8207dc39c8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8207dc39c8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43580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8207dc39c8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8207dc39c8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9332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8207dc39c8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18207dc39c8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80261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8207dc39c8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8207dc39c8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21137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8207dc39c8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8207dc39c8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45614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8207dc39c8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8207dc39c8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14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034928d1b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034928d1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4837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8207dc39c8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18207dc39c8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50034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8207dc39c8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8207dc39c8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87319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8207dc39c8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8207dc39c8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82321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eec077912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eec077912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9762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eec077912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eec077912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311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eec0779166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1eec0779166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56353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eec0779166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eec077916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2501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034928d1bf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034928d1b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8325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034928d1b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034928d1b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5270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034928d1bf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034928d1b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1058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034928d1b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034928d1b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5446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034928d1b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034928d1b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63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w="76200" cap="flat" cmpd="sng">
            <a:solidFill>
              <a:schemeClr val="dk1"/>
            </a:solidFill>
            <a:prstDash val="solid"/>
            <a:round/>
            <a:headEnd type="none" w="sm" len="sm"/>
            <a:tailEnd type="none" w="sm" len="sm"/>
          </a:ln>
        </p:spPr>
      </p:cxnSp>
      <p:sp>
        <p:nvSpPr>
          <p:cNvPr id="11" name="Google Shape;11;p2"/>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2" name="Google Shape;12;p2"/>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167925"/>
            <a:ext cx="8520600" cy="19800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a:spLocks noGrp="1"/>
          </p:cNvSpPr>
          <p:nvPr>
            <p:ph type="body" idx="1"/>
          </p:nvPr>
        </p:nvSpPr>
        <p:spPr>
          <a:xfrm>
            <a:off x="311700" y="32242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490875"/>
            <a:ext cx="2808000" cy="30780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38;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39" name="Google Shape;39;p9"/>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0" name="Google Shape;40;p9"/>
          <p:cNvSpPr txBox="1">
            <a:spLocks noGrp="1"/>
          </p:cNvSpPr>
          <p:nvPr>
            <p:ph type="subTitle" idx="1"/>
          </p:nvPr>
        </p:nvSpPr>
        <p:spPr>
          <a:xfrm>
            <a:off x="265500" y="2981125"/>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1" name="Google Shape;4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www.geeksforgeeks.org/linker/"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s://www.geeksforgeeks.org/difference-between-linker-and-loader/"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3"/>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Linkers and Loaders</a:t>
            </a:r>
            <a:endParaRPr/>
          </a:p>
        </p:txBody>
      </p:sp>
      <p:sp>
        <p:nvSpPr>
          <p:cNvPr id="57" name="Google Shape;57;p13"/>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4" name="Google Shape;68;p13"/>
          <p:cNvSpPr txBox="1"/>
          <p:nvPr/>
        </p:nvSpPr>
        <p:spPr>
          <a:xfrm>
            <a:off x="6318000" y="3165823"/>
            <a:ext cx="25143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Times New Roman"/>
                <a:ea typeface="Times New Roman"/>
                <a:cs typeface="Times New Roman"/>
                <a:sym typeface="Times New Roman"/>
              </a:rPr>
              <a:t>Ruchika Patil</a:t>
            </a:r>
            <a:endParaRPr sz="1500" dirty="0">
              <a:latin typeface="Times New Roman"/>
              <a:ea typeface="Times New Roman"/>
              <a:cs typeface="Times New Roman"/>
              <a:sym typeface="Times New Roman"/>
            </a:endParaRPr>
          </a:p>
          <a:p>
            <a:pPr marL="0" lvl="0" indent="0" algn="l" rtl="0">
              <a:spcBef>
                <a:spcPts val="0"/>
              </a:spcBef>
              <a:spcAft>
                <a:spcPts val="0"/>
              </a:spcAft>
              <a:buNone/>
            </a:pPr>
            <a:r>
              <a:rPr lang="en" sz="1500" dirty="0">
                <a:latin typeface="Times New Roman"/>
                <a:ea typeface="Times New Roman"/>
                <a:cs typeface="Times New Roman"/>
                <a:sym typeface="Times New Roman"/>
              </a:rPr>
              <a:t>Assistant Professor,</a:t>
            </a:r>
            <a:endParaRPr sz="1500" dirty="0">
              <a:latin typeface="Times New Roman"/>
              <a:ea typeface="Times New Roman"/>
              <a:cs typeface="Times New Roman"/>
              <a:sym typeface="Times New Roman"/>
            </a:endParaRPr>
          </a:p>
          <a:p>
            <a:pPr marL="0" lvl="0" indent="0" algn="l" rtl="0">
              <a:spcBef>
                <a:spcPts val="0"/>
              </a:spcBef>
              <a:spcAft>
                <a:spcPts val="0"/>
              </a:spcAft>
              <a:buNone/>
            </a:pPr>
            <a:r>
              <a:rPr lang="en" sz="1500" dirty="0">
                <a:latin typeface="Times New Roman"/>
                <a:ea typeface="Times New Roman"/>
                <a:cs typeface="Times New Roman"/>
                <a:sym typeface="Times New Roman"/>
              </a:rPr>
              <a:t>Computer department</a:t>
            </a:r>
            <a:endParaRPr sz="1500" dirty="0">
              <a:latin typeface="Times New Roman"/>
              <a:ea typeface="Times New Roman"/>
              <a:cs typeface="Times New Roman"/>
              <a:sym typeface="Times New Roman"/>
            </a:endParaRPr>
          </a:p>
          <a:p>
            <a:pPr marL="0" lvl="0" indent="0" algn="l" rtl="0">
              <a:spcBef>
                <a:spcPts val="0"/>
              </a:spcBef>
              <a:spcAft>
                <a:spcPts val="0"/>
              </a:spcAft>
              <a:buNone/>
            </a:pPr>
            <a:r>
              <a:rPr lang="en" sz="1500" dirty="0">
                <a:latin typeface="Times New Roman"/>
                <a:ea typeface="Times New Roman"/>
                <a:cs typeface="Times New Roman"/>
                <a:sym typeface="Times New Roman"/>
              </a:rPr>
              <a:t>SPIT</a:t>
            </a:r>
            <a:endParaRPr sz="1500" dirty="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Linker</a:t>
            </a:r>
            <a:endParaRPr/>
          </a:p>
        </p:txBody>
      </p:sp>
      <p:sp>
        <p:nvSpPr>
          <p:cNvPr id="120" name="Google Shape;120;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21" name="Google Shape;121;p22"/>
          <p:cNvPicPr preferRelativeResize="0"/>
          <p:nvPr/>
        </p:nvPicPr>
        <p:blipFill rotWithShape="1">
          <a:blip r:embed="rId3">
            <a:alphaModFix/>
          </a:blip>
          <a:srcRect l="14376" t="30371" r="48902" b="28888"/>
          <a:stretch/>
        </p:blipFill>
        <p:spPr>
          <a:xfrm>
            <a:off x="311700" y="0"/>
            <a:ext cx="8241749"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3"/>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2. Dynamic Linking</a:t>
            </a:r>
            <a:endParaRPr/>
          </a:p>
        </p:txBody>
      </p:sp>
      <p:sp>
        <p:nvSpPr>
          <p:cNvPr id="127" name="Google Shape;127;p23"/>
          <p:cNvSpPr txBox="1">
            <a:spLocks noGrp="1"/>
          </p:cNvSpPr>
          <p:nvPr>
            <p:ph type="body" idx="1"/>
          </p:nvPr>
        </p:nvSpPr>
        <p:spPr>
          <a:xfrm>
            <a:off x="311700" y="789125"/>
            <a:ext cx="8520600" cy="3779700"/>
          </a:xfrm>
          <a:prstGeom prst="rect">
            <a:avLst/>
          </a:prstGeom>
        </p:spPr>
        <p:txBody>
          <a:bodyPr spcFirstLastPara="1" wrap="square" lIns="91425" tIns="91425" rIns="91425" bIns="91425" anchor="t" anchorCtr="0">
            <a:normAutofit/>
          </a:bodyPr>
          <a:lstStyle/>
          <a:p>
            <a:pPr marL="457200" lvl="0" indent="-381000" algn="l" rtl="0">
              <a:spcBef>
                <a:spcPts val="0"/>
              </a:spcBef>
              <a:spcAft>
                <a:spcPts val="0"/>
              </a:spcAft>
              <a:buClr>
                <a:srgbClr val="273239"/>
              </a:buClr>
              <a:buSzPts val="2400"/>
              <a:buFont typeface="Arial"/>
              <a:buChar char="●"/>
            </a:pPr>
            <a:r>
              <a:rPr lang="en" sz="2400">
                <a:solidFill>
                  <a:srgbClr val="273239"/>
                </a:solidFill>
                <a:highlight>
                  <a:srgbClr val="FFFFFF"/>
                </a:highlight>
                <a:latin typeface="Arial"/>
                <a:ea typeface="Arial"/>
                <a:cs typeface="Arial"/>
                <a:sym typeface="Arial"/>
              </a:rPr>
              <a:t> Performed during the run time. </a:t>
            </a:r>
            <a:endParaRPr sz="2400">
              <a:solidFill>
                <a:srgbClr val="273239"/>
              </a:solidFill>
              <a:highlight>
                <a:srgbClr val="FFFFFF"/>
              </a:highlight>
              <a:latin typeface="Arial"/>
              <a:ea typeface="Arial"/>
              <a:cs typeface="Arial"/>
              <a:sym typeface="Arial"/>
            </a:endParaRPr>
          </a:p>
          <a:p>
            <a:pPr marL="457200" lvl="0" indent="-381000" algn="l" rtl="0">
              <a:spcBef>
                <a:spcPts val="0"/>
              </a:spcBef>
              <a:spcAft>
                <a:spcPts val="0"/>
              </a:spcAft>
              <a:buClr>
                <a:srgbClr val="273239"/>
              </a:buClr>
              <a:buSzPts val="2400"/>
              <a:buFont typeface="Arial"/>
              <a:buChar char="●"/>
            </a:pPr>
            <a:r>
              <a:rPr lang="en" sz="2400">
                <a:solidFill>
                  <a:srgbClr val="273239"/>
                </a:solidFill>
                <a:highlight>
                  <a:srgbClr val="FFFFFF"/>
                </a:highlight>
                <a:latin typeface="Arial"/>
                <a:ea typeface="Arial"/>
                <a:cs typeface="Arial"/>
                <a:sym typeface="Arial"/>
              </a:rPr>
              <a:t>This linking is accomplished by placing the name of a shareable library in the executable image. </a:t>
            </a:r>
            <a:endParaRPr sz="2400">
              <a:solidFill>
                <a:srgbClr val="273239"/>
              </a:solidFill>
              <a:highlight>
                <a:srgbClr val="FFFFFF"/>
              </a:highlight>
              <a:latin typeface="Arial"/>
              <a:ea typeface="Arial"/>
              <a:cs typeface="Arial"/>
              <a:sym typeface="Arial"/>
            </a:endParaRPr>
          </a:p>
          <a:p>
            <a:pPr marL="457200" lvl="0" indent="-381000" algn="l" rtl="0">
              <a:spcBef>
                <a:spcPts val="0"/>
              </a:spcBef>
              <a:spcAft>
                <a:spcPts val="0"/>
              </a:spcAft>
              <a:buClr>
                <a:srgbClr val="273239"/>
              </a:buClr>
              <a:buSzPts val="2400"/>
              <a:buFont typeface="Arial"/>
              <a:buChar char="●"/>
            </a:pPr>
            <a:r>
              <a:rPr lang="en" sz="2400">
                <a:solidFill>
                  <a:srgbClr val="273239"/>
                </a:solidFill>
                <a:highlight>
                  <a:srgbClr val="FFFFFF"/>
                </a:highlight>
                <a:latin typeface="Arial"/>
                <a:ea typeface="Arial"/>
                <a:cs typeface="Arial"/>
                <a:sym typeface="Arial"/>
              </a:rPr>
              <a:t>There are more chances of errors and failures. </a:t>
            </a:r>
            <a:endParaRPr sz="2400">
              <a:solidFill>
                <a:srgbClr val="273239"/>
              </a:solidFill>
              <a:highlight>
                <a:srgbClr val="FFFFFF"/>
              </a:highlight>
              <a:latin typeface="Arial"/>
              <a:ea typeface="Arial"/>
              <a:cs typeface="Arial"/>
              <a:sym typeface="Arial"/>
            </a:endParaRPr>
          </a:p>
          <a:p>
            <a:pPr marL="457200" lvl="0" indent="-381000" algn="l" rtl="0">
              <a:spcBef>
                <a:spcPts val="0"/>
              </a:spcBef>
              <a:spcAft>
                <a:spcPts val="0"/>
              </a:spcAft>
              <a:buClr>
                <a:srgbClr val="273239"/>
              </a:buClr>
              <a:buSzPts val="2400"/>
              <a:buFont typeface="Arial"/>
              <a:buChar char="●"/>
            </a:pPr>
            <a:r>
              <a:rPr lang="en" sz="2400">
                <a:solidFill>
                  <a:srgbClr val="273239"/>
                </a:solidFill>
                <a:highlight>
                  <a:srgbClr val="FFFFFF"/>
                </a:highlight>
                <a:latin typeface="Arial"/>
                <a:ea typeface="Arial"/>
                <a:cs typeface="Arial"/>
                <a:sym typeface="Arial"/>
              </a:rPr>
              <a:t>It require less memory space as multiple programs can share a single copy of the library. </a:t>
            </a:r>
            <a:endParaRPr sz="2400">
              <a:solidFill>
                <a:srgbClr val="273239"/>
              </a:solidFill>
              <a:highlight>
                <a:srgbClr val="FFFFFF"/>
              </a:highlight>
              <a:latin typeface="Arial"/>
              <a:ea typeface="Arial"/>
              <a:cs typeface="Arial"/>
              <a:sym typeface="Arial"/>
            </a:endParaRPr>
          </a:p>
          <a:p>
            <a:pPr marL="457200" lvl="0" indent="-381000" algn="l" rtl="0">
              <a:spcBef>
                <a:spcPts val="0"/>
              </a:spcBef>
              <a:spcAft>
                <a:spcPts val="0"/>
              </a:spcAft>
              <a:buClr>
                <a:srgbClr val="273239"/>
              </a:buClr>
              <a:buSzPts val="2400"/>
              <a:buFont typeface="Arial"/>
              <a:buChar char="●"/>
            </a:pPr>
            <a:r>
              <a:rPr lang="en" sz="2400">
                <a:solidFill>
                  <a:srgbClr val="273239"/>
                </a:solidFill>
                <a:highlight>
                  <a:srgbClr val="FFFFFF"/>
                </a:highlight>
                <a:latin typeface="Arial"/>
                <a:ea typeface="Arial"/>
                <a:cs typeface="Arial"/>
                <a:sym typeface="Arial"/>
              </a:rPr>
              <a:t>Here we can perform code sharing.</a:t>
            </a:r>
            <a:endParaRPr sz="2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4"/>
          <p:cNvSpPr txBox="1">
            <a:spLocks noGrp="1"/>
          </p:cNvSpPr>
          <p:nvPr>
            <p:ph type="title"/>
          </p:nvPr>
        </p:nvSpPr>
        <p:spPr>
          <a:xfrm>
            <a:off x="311700" y="147074"/>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None/>
            </a:pPr>
            <a:r>
              <a:rPr lang="en" sz="2400" b="1" dirty="0">
                <a:solidFill>
                  <a:srgbClr val="FF0000"/>
                </a:solidFill>
                <a:highlight>
                  <a:srgbClr val="FFFFFF"/>
                </a:highlight>
                <a:latin typeface="Arial"/>
                <a:ea typeface="Arial"/>
                <a:cs typeface="Arial"/>
                <a:sym typeface="Arial"/>
              </a:rPr>
              <a:t>GATE-CS-2002</a:t>
            </a:r>
            <a:endParaRPr sz="2400" b="1" dirty="0">
              <a:solidFill>
                <a:srgbClr val="FF0000"/>
              </a:solidFill>
              <a:highlight>
                <a:srgbClr val="FFFFFF"/>
              </a:highlight>
              <a:latin typeface="Arial"/>
              <a:ea typeface="Arial"/>
              <a:cs typeface="Arial"/>
              <a:sym typeface="Arial"/>
            </a:endParaRPr>
          </a:p>
          <a:p>
            <a:pPr marL="0" lvl="0" indent="0" algn="l" rtl="0">
              <a:spcBef>
                <a:spcPts val="0"/>
              </a:spcBef>
              <a:spcAft>
                <a:spcPts val="0"/>
              </a:spcAft>
              <a:buNone/>
            </a:pPr>
            <a:endParaRPr dirty="0"/>
          </a:p>
        </p:txBody>
      </p:sp>
      <p:sp>
        <p:nvSpPr>
          <p:cNvPr id="133" name="Google Shape;133;p24"/>
          <p:cNvSpPr txBox="1">
            <a:spLocks noGrp="1"/>
          </p:cNvSpPr>
          <p:nvPr>
            <p:ph type="body" idx="1"/>
          </p:nvPr>
        </p:nvSpPr>
        <p:spPr>
          <a:xfrm>
            <a:off x="311700" y="8635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solidFill>
                  <a:srgbClr val="273239"/>
                </a:solidFill>
                <a:highlight>
                  <a:srgbClr val="FFFFFF"/>
                </a:highlight>
                <a:latin typeface="Arial"/>
                <a:ea typeface="Arial"/>
                <a:cs typeface="Arial"/>
                <a:sym typeface="Arial"/>
              </a:rPr>
              <a:t>Dynamic linking can cause security concerns because:</a:t>
            </a:r>
            <a:endParaRPr sz="2500" dirty="0">
              <a:solidFill>
                <a:srgbClr val="273239"/>
              </a:solidFill>
              <a:highlight>
                <a:srgbClr val="FFFFFF"/>
              </a:highlight>
              <a:latin typeface="Arial"/>
              <a:ea typeface="Arial"/>
              <a:cs typeface="Arial"/>
              <a:sym typeface="Arial"/>
            </a:endParaRPr>
          </a:p>
          <a:p>
            <a:pPr marL="0" lvl="0" indent="0" algn="l" rtl="0">
              <a:spcBef>
                <a:spcPts val="1200"/>
              </a:spcBef>
              <a:spcAft>
                <a:spcPts val="0"/>
              </a:spcAft>
              <a:buNone/>
            </a:pPr>
            <a:r>
              <a:rPr lang="en" sz="2500" b="1" dirty="0">
                <a:solidFill>
                  <a:srgbClr val="273239"/>
                </a:solidFill>
                <a:highlight>
                  <a:srgbClr val="FFFFFF"/>
                </a:highlight>
                <a:latin typeface="Arial"/>
                <a:ea typeface="Arial"/>
                <a:cs typeface="Arial"/>
                <a:sym typeface="Arial"/>
              </a:rPr>
              <a:t>(A)</a:t>
            </a:r>
            <a:r>
              <a:rPr lang="en" sz="2500" dirty="0">
                <a:solidFill>
                  <a:srgbClr val="273239"/>
                </a:solidFill>
                <a:highlight>
                  <a:srgbClr val="FFFFFF"/>
                </a:highlight>
                <a:latin typeface="Arial"/>
                <a:ea typeface="Arial"/>
                <a:cs typeface="Arial"/>
                <a:sym typeface="Arial"/>
              </a:rPr>
              <a:t> Security is dynamic</a:t>
            </a:r>
            <a:endParaRPr sz="2500" dirty="0">
              <a:solidFill>
                <a:srgbClr val="273239"/>
              </a:solidFill>
              <a:highlight>
                <a:srgbClr val="FFFFFF"/>
              </a:highlight>
              <a:latin typeface="Arial"/>
              <a:ea typeface="Arial"/>
              <a:cs typeface="Arial"/>
              <a:sym typeface="Arial"/>
            </a:endParaRPr>
          </a:p>
          <a:p>
            <a:pPr marL="0" lvl="0" indent="0" algn="l" rtl="0">
              <a:spcBef>
                <a:spcPts val="1200"/>
              </a:spcBef>
              <a:spcAft>
                <a:spcPts val="0"/>
              </a:spcAft>
              <a:buNone/>
            </a:pPr>
            <a:r>
              <a:rPr lang="en" sz="2500" b="1" dirty="0">
                <a:solidFill>
                  <a:srgbClr val="273239"/>
                </a:solidFill>
                <a:highlight>
                  <a:srgbClr val="FFFFFF"/>
                </a:highlight>
                <a:latin typeface="Arial"/>
                <a:ea typeface="Arial"/>
                <a:cs typeface="Arial"/>
                <a:sym typeface="Arial"/>
              </a:rPr>
              <a:t>(B)</a:t>
            </a:r>
            <a:r>
              <a:rPr lang="en" sz="2500" dirty="0">
                <a:solidFill>
                  <a:srgbClr val="273239"/>
                </a:solidFill>
                <a:highlight>
                  <a:srgbClr val="FFFFFF"/>
                </a:highlight>
                <a:latin typeface="Arial"/>
                <a:ea typeface="Arial"/>
                <a:cs typeface="Arial"/>
                <a:sym typeface="Arial"/>
              </a:rPr>
              <a:t> The path for searching dynamic libraries is not known till runtime</a:t>
            </a:r>
            <a:endParaRPr sz="2500" dirty="0">
              <a:solidFill>
                <a:srgbClr val="273239"/>
              </a:solidFill>
              <a:highlight>
                <a:srgbClr val="FFFFFF"/>
              </a:highlight>
              <a:latin typeface="Arial"/>
              <a:ea typeface="Arial"/>
              <a:cs typeface="Arial"/>
              <a:sym typeface="Arial"/>
            </a:endParaRPr>
          </a:p>
          <a:p>
            <a:pPr marL="0" lvl="0" indent="0" algn="l" rtl="0">
              <a:spcBef>
                <a:spcPts val="1200"/>
              </a:spcBef>
              <a:spcAft>
                <a:spcPts val="0"/>
              </a:spcAft>
              <a:buNone/>
            </a:pPr>
            <a:r>
              <a:rPr lang="en" sz="2500" b="1" dirty="0">
                <a:solidFill>
                  <a:srgbClr val="273239"/>
                </a:solidFill>
                <a:highlight>
                  <a:srgbClr val="FFFFFF"/>
                </a:highlight>
                <a:latin typeface="Arial"/>
                <a:ea typeface="Arial"/>
                <a:cs typeface="Arial"/>
                <a:sym typeface="Arial"/>
              </a:rPr>
              <a:t>(C)</a:t>
            </a:r>
            <a:r>
              <a:rPr lang="en" sz="2500" dirty="0">
                <a:solidFill>
                  <a:srgbClr val="273239"/>
                </a:solidFill>
                <a:highlight>
                  <a:srgbClr val="FFFFFF"/>
                </a:highlight>
                <a:latin typeface="Arial"/>
                <a:ea typeface="Arial"/>
                <a:cs typeface="Arial"/>
                <a:sym typeface="Arial"/>
              </a:rPr>
              <a:t> Linking is insecure</a:t>
            </a:r>
            <a:endParaRPr sz="2500" dirty="0">
              <a:solidFill>
                <a:srgbClr val="273239"/>
              </a:solidFill>
              <a:highlight>
                <a:srgbClr val="FFFFFF"/>
              </a:highlight>
              <a:latin typeface="Arial"/>
              <a:ea typeface="Arial"/>
              <a:cs typeface="Arial"/>
              <a:sym typeface="Arial"/>
            </a:endParaRPr>
          </a:p>
          <a:p>
            <a:pPr marL="0" lvl="0" indent="0" algn="l" rtl="0">
              <a:spcBef>
                <a:spcPts val="1200"/>
              </a:spcBef>
              <a:spcAft>
                <a:spcPts val="1200"/>
              </a:spcAft>
              <a:buNone/>
            </a:pPr>
            <a:r>
              <a:rPr lang="en" sz="2500" b="1" dirty="0">
                <a:solidFill>
                  <a:srgbClr val="273239"/>
                </a:solidFill>
                <a:highlight>
                  <a:srgbClr val="FFFFFF"/>
                </a:highlight>
                <a:latin typeface="Arial"/>
                <a:ea typeface="Arial"/>
                <a:cs typeface="Arial"/>
                <a:sym typeface="Arial"/>
              </a:rPr>
              <a:t>(D)</a:t>
            </a:r>
            <a:r>
              <a:rPr lang="en" sz="2500" dirty="0">
                <a:solidFill>
                  <a:srgbClr val="273239"/>
                </a:solidFill>
                <a:highlight>
                  <a:srgbClr val="FFFFFF"/>
                </a:highlight>
                <a:latin typeface="Arial"/>
                <a:ea typeface="Arial"/>
                <a:cs typeface="Arial"/>
                <a:sym typeface="Arial"/>
              </a:rPr>
              <a:t> Cryptographic procedures are not available for dynamic linking</a:t>
            </a:r>
            <a:endParaRPr sz="25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39" name="Google Shape;139;p25"/>
          <p:cNvSpPr txBox="1">
            <a:spLocks noGrp="1"/>
          </p:cNvSpPr>
          <p:nvPr>
            <p:ph type="body" idx="1"/>
          </p:nvPr>
        </p:nvSpPr>
        <p:spPr>
          <a:xfrm>
            <a:off x="311700" y="552450"/>
            <a:ext cx="8520600" cy="40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50" dirty="0">
                <a:solidFill>
                  <a:srgbClr val="040304"/>
                </a:solidFill>
                <a:highlight>
                  <a:srgbClr val="FFFFFF"/>
                </a:highlight>
                <a:latin typeface="Roboto"/>
                <a:ea typeface="Roboto"/>
                <a:cs typeface="Roboto"/>
                <a:sym typeface="Roboto"/>
              </a:rPr>
              <a:t>Consider the following statements:</a:t>
            </a:r>
            <a:endParaRPr sz="2050" dirty="0">
              <a:solidFill>
                <a:srgbClr val="040304"/>
              </a:solidFill>
              <a:highlight>
                <a:srgbClr val="FFFFFF"/>
              </a:highlight>
              <a:latin typeface="Roboto"/>
              <a:ea typeface="Roboto"/>
              <a:cs typeface="Roboto"/>
              <a:sym typeface="Roboto"/>
            </a:endParaRPr>
          </a:p>
          <a:p>
            <a:pPr marL="457200" lvl="0" indent="-358775" algn="l" rtl="0">
              <a:spcBef>
                <a:spcPts val="1100"/>
              </a:spcBef>
              <a:spcAft>
                <a:spcPts val="0"/>
              </a:spcAft>
              <a:buClr>
                <a:srgbClr val="040304"/>
              </a:buClr>
              <a:buSzPts val="2050"/>
              <a:buFont typeface="Roboto"/>
              <a:buChar char="●"/>
            </a:pPr>
            <a:r>
              <a:rPr lang="en" sz="2050" dirty="0">
                <a:solidFill>
                  <a:srgbClr val="040304"/>
                </a:solidFill>
                <a:highlight>
                  <a:srgbClr val="FFFFFF"/>
                </a:highlight>
                <a:latin typeface="Roboto"/>
                <a:ea typeface="Roboto"/>
                <a:cs typeface="Roboto"/>
                <a:sym typeface="Roboto"/>
              </a:rPr>
              <a:t>S1: When you statically link a file into an executable, the contents of the file are included during link time.</a:t>
            </a:r>
            <a:endParaRPr sz="2050" dirty="0">
              <a:solidFill>
                <a:srgbClr val="040304"/>
              </a:solidFill>
              <a:highlight>
                <a:srgbClr val="FFFFFF"/>
              </a:highlight>
              <a:latin typeface="Roboto"/>
              <a:ea typeface="Roboto"/>
              <a:cs typeface="Roboto"/>
              <a:sym typeface="Roboto"/>
            </a:endParaRPr>
          </a:p>
          <a:p>
            <a:pPr marL="457200" lvl="0" indent="-358775" algn="l" rtl="0">
              <a:spcBef>
                <a:spcPts val="0"/>
              </a:spcBef>
              <a:spcAft>
                <a:spcPts val="0"/>
              </a:spcAft>
              <a:buClr>
                <a:srgbClr val="040304"/>
              </a:buClr>
              <a:buSzPts val="2050"/>
              <a:buFont typeface="Roboto"/>
              <a:buChar char="●"/>
            </a:pPr>
            <a:r>
              <a:rPr lang="en" sz="2050" dirty="0">
                <a:solidFill>
                  <a:srgbClr val="040304"/>
                </a:solidFill>
                <a:highlight>
                  <a:srgbClr val="FFFFFF"/>
                </a:highlight>
                <a:latin typeface="Roboto"/>
                <a:ea typeface="Roboto"/>
                <a:cs typeface="Roboto"/>
                <a:sym typeface="Roboto"/>
              </a:rPr>
              <a:t>S2: When you link dynamically, it is only during run time when a pointer to the file which is linked in is included in the executable and then the contents of said file are loaded.</a:t>
            </a:r>
            <a:endParaRPr sz="2050" dirty="0">
              <a:solidFill>
                <a:srgbClr val="040304"/>
              </a:solidFill>
              <a:highlight>
                <a:srgbClr val="FFFFFF"/>
              </a:highlight>
              <a:latin typeface="Roboto"/>
              <a:ea typeface="Roboto"/>
              <a:cs typeface="Roboto"/>
              <a:sym typeface="Roboto"/>
            </a:endParaRPr>
          </a:p>
          <a:p>
            <a:pPr marL="0" lvl="0" indent="0" algn="l" rtl="0">
              <a:spcBef>
                <a:spcPts val="1100"/>
              </a:spcBef>
              <a:spcAft>
                <a:spcPts val="0"/>
              </a:spcAft>
              <a:buNone/>
            </a:pPr>
            <a:r>
              <a:rPr lang="en" sz="2050" dirty="0">
                <a:solidFill>
                  <a:srgbClr val="040304"/>
                </a:solidFill>
                <a:highlight>
                  <a:srgbClr val="FFFFFF"/>
                </a:highlight>
                <a:latin typeface="Roboto"/>
                <a:ea typeface="Roboto"/>
                <a:cs typeface="Roboto"/>
                <a:sym typeface="Roboto"/>
              </a:rPr>
              <a:t>Which of the above statements is/are true?</a:t>
            </a:r>
            <a:endParaRPr sz="2050" dirty="0">
              <a:solidFill>
                <a:srgbClr val="040304"/>
              </a:solidFill>
              <a:highlight>
                <a:srgbClr val="FFFFFF"/>
              </a:highlight>
              <a:latin typeface="Roboto"/>
              <a:ea typeface="Roboto"/>
              <a:cs typeface="Roboto"/>
              <a:sym typeface="Roboto"/>
            </a:endParaRPr>
          </a:p>
          <a:p>
            <a:pPr marL="0" lvl="0" indent="0" algn="l" rtl="0">
              <a:spcBef>
                <a:spcPts val="1100"/>
              </a:spcBef>
              <a:spcAft>
                <a:spcPts val="1200"/>
              </a:spcAft>
              <a:buNone/>
            </a:pPr>
            <a:endParaRPr sz="27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Answer:</a:t>
            </a:r>
            <a:endParaRPr/>
          </a:p>
        </p:txBody>
      </p:sp>
      <p:sp>
        <p:nvSpPr>
          <p:cNvPr id="145" name="Google Shape;145;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a:solidFill>
                  <a:srgbClr val="040304"/>
                </a:solidFill>
                <a:highlight>
                  <a:srgbClr val="FFFFFF"/>
                </a:highlight>
                <a:latin typeface="Roboto"/>
                <a:ea typeface="Roboto"/>
                <a:cs typeface="Roboto"/>
                <a:sym typeface="Roboto"/>
              </a:rPr>
              <a:t>S1)correct because statically linking done in compile time</a:t>
            </a:r>
            <a:endParaRPr>
              <a:solidFill>
                <a:srgbClr val="040304"/>
              </a:solidFill>
              <a:highlight>
                <a:srgbClr val="FFFFFF"/>
              </a:highlight>
              <a:latin typeface="Roboto"/>
              <a:ea typeface="Roboto"/>
              <a:cs typeface="Roboto"/>
              <a:sym typeface="Roboto"/>
            </a:endParaRPr>
          </a:p>
          <a:p>
            <a:pPr marL="0" lvl="0" indent="0" algn="l" rtl="0">
              <a:spcBef>
                <a:spcPts val="1100"/>
              </a:spcBef>
              <a:spcAft>
                <a:spcPts val="0"/>
              </a:spcAft>
              <a:buNone/>
            </a:pPr>
            <a:endParaRPr>
              <a:solidFill>
                <a:srgbClr val="040304"/>
              </a:solidFill>
              <a:highlight>
                <a:srgbClr val="FFFFFF"/>
              </a:highlight>
              <a:latin typeface="Roboto"/>
              <a:ea typeface="Roboto"/>
              <a:cs typeface="Roboto"/>
              <a:sym typeface="Roboto"/>
            </a:endParaRPr>
          </a:p>
          <a:p>
            <a:pPr marL="0" lvl="0" indent="0" algn="l" rtl="0">
              <a:spcBef>
                <a:spcPts val="1100"/>
              </a:spcBef>
              <a:spcAft>
                <a:spcPts val="0"/>
              </a:spcAft>
              <a:buNone/>
            </a:pPr>
            <a:r>
              <a:rPr lang="en">
                <a:solidFill>
                  <a:srgbClr val="040304"/>
                </a:solidFill>
                <a:highlight>
                  <a:srgbClr val="FFFFFF"/>
                </a:highlight>
                <a:latin typeface="Roboto"/>
                <a:ea typeface="Roboto"/>
                <a:cs typeface="Roboto"/>
                <a:sym typeface="Roboto"/>
              </a:rPr>
              <a:t>S2) correct, because dynamically linking done  at run time.It linked the file by pointer to heap memory and we can access heap memory at runtime only. It's only include when you later </a:t>
            </a:r>
            <a:r>
              <a:rPr lang="en" i="1">
                <a:solidFill>
                  <a:srgbClr val="040304"/>
                </a:solidFill>
                <a:highlight>
                  <a:srgbClr val="FFFFFF"/>
                </a:highlight>
                <a:latin typeface="Roboto"/>
                <a:ea typeface="Roboto"/>
                <a:cs typeface="Roboto"/>
                <a:sym typeface="Roboto"/>
              </a:rPr>
              <a:t>run</a:t>
            </a:r>
            <a:r>
              <a:rPr lang="en">
                <a:solidFill>
                  <a:srgbClr val="040304"/>
                </a:solidFill>
                <a:highlight>
                  <a:srgbClr val="FFFFFF"/>
                </a:highlight>
                <a:latin typeface="Roboto"/>
                <a:ea typeface="Roboto"/>
                <a:cs typeface="Roboto"/>
                <a:sym typeface="Roboto"/>
              </a:rPr>
              <a:t> the executable that these dynamically linked files are bought in and they're only bought into the in-memory copy of the executable, not the one on disk.</a:t>
            </a:r>
            <a:endParaRPr>
              <a:solidFill>
                <a:srgbClr val="040304"/>
              </a:solidFill>
              <a:highlight>
                <a:srgbClr val="FFFFFF"/>
              </a:highlight>
              <a:latin typeface="Roboto"/>
              <a:ea typeface="Roboto"/>
              <a:cs typeface="Roboto"/>
              <a:sym typeface="Roboto"/>
            </a:endParaRPr>
          </a:p>
          <a:p>
            <a:pPr marL="0" lvl="0" indent="0" algn="l" rtl="0">
              <a:spcBef>
                <a:spcPts val="1100"/>
              </a:spcBef>
              <a:spcAft>
                <a:spcPts val="0"/>
              </a:spcAft>
              <a:buNone/>
            </a:pPr>
            <a:r>
              <a:rPr lang="en">
                <a:solidFill>
                  <a:srgbClr val="040304"/>
                </a:solidFill>
                <a:highlight>
                  <a:srgbClr val="FFFFFF"/>
                </a:highlight>
                <a:latin typeface="Roboto"/>
                <a:ea typeface="Roboto"/>
                <a:cs typeface="Roboto"/>
                <a:sym typeface="Roboto"/>
              </a:rPr>
              <a:t>Statically-linked files are 'locked' to the executable at link time so they never change. A dynamically linked file referenced by an executable can change just by replacing the file on the disk.</a:t>
            </a:r>
            <a:endParaRPr>
              <a:solidFill>
                <a:srgbClr val="040304"/>
              </a:solidFill>
              <a:highlight>
                <a:srgbClr val="FFFFFF"/>
              </a:highlight>
              <a:latin typeface="Roboto"/>
              <a:ea typeface="Roboto"/>
              <a:cs typeface="Roboto"/>
              <a:sym typeface="Roboto"/>
            </a:endParaRPr>
          </a:p>
          <a:p>
            <a:pPr marL="0" lvl="0" indent="0" algn="l" rtl="0">
              <a:spcBef>
                <a:spcPts val="1100"/>
              </a:spcBef>
              <a:spcAft>
                <a:spcPts val="120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Design of Linker:</a:t>
            </a:r>
            <a:endParaRPr/>
          </a:p>
        </p:txBody>
      </p:sp>
      <p:sp>
        <p:nvSpPr>
          <p:cNvPr id="151" name="Google Shape;151;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 </a:t>
            </a:r>
            <a:r>
              <a:rPr lang="en" sz="3600" dirty="0"/>
              <a:t>Linking Loader </a:t>
            </a:r>
            <a:endParaRPr sz="3600" dirty="0"/>
          </a:p>
          <a:p>
            <a:pPr marL="0" lvl="0" indent="0" algn="l" rtl="0">
              <a:spcBef>
                <a:spcPts val="1200"/>
              </a:spcBef>
              <a:spcAft>
                <a:spcPts val="0"/>
              </a:spcAft>
              <a:buNone/>
            </a:pPr>
            <a:r>
              <a:rPr lang="en" sz="3600" dirty="0"/>
              <a:t>• Linkage Editor </a:t>
            </a:r>
            <a:endParaRPr sz="3600" dirty="0"/>
          </a:p>
          <a:p>
            <a:pPr marL="0" lvl="0" indent="0" algn="l" rtl="0">
              <a:spcBef>
                <a:spcPts val="1200"/>
              </a:spcBef>
              <a:spcAft>
                <a:spcPts val="1200"/>
              </a:spcAft>
              <a:buNone/>
            </a:pPr>
            <a:r>
              <a:rPr lang="en" sz="3600" dirty="0"/>
              <a:t>• Dynamic Linking</a:t>
            </a:r>
            <a:endParaRPr sz="36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8"/>
          <p:cNvSpPr txBox="1">
            <a:spLocks noGrp="1"/>
          </p:cNvSpPr>
          <p:nvPr>
            <p:ph type="title"/>
          </p:nvPr>
        </p:nvSpPr>
        <p:spPr>
          <a:xfrm>
            <a:off x="216450" y="0"/>
            <a:ext cx="8520600" cy="572700"/>
          </a:xfrm>
          <a:prstGeom prst="rect">
            <a:avLst/>
          </a:prstGeom>
        </p:spPr>
        <p:txBody>
          <a:bodyPr spcFirstLastPara="1" wrap="square" lIns="91425" tIns="91425" rIns="91425" bIns="91425" anchor="t" anchorCtr="0">
            <a:normAutofit fontScale="90000"/>
          </a:bodyPr>
          <a:lstStyle/>
          <a:p>
            <a:pPr marL="457200" lvl="0" indent="-400050" algn="l" rtl="0">
              <a:spcBef>
                <a:spcPts val="0"/>
              </a:spcBef>
              <a:spcAft>
                <a:spcPts val="0"/>
              </a:spcAft>
              <a:buSzPct val="100000"/>
              <a:buAutoNum type="arabicParenR"/>
            </a:pPr>
            <a:r>
              <a:rPr lang="en"/>
              <a:t>Linking Loader</a:t>
            </a:r>
            <a:endParaRPr/>
          </a:p>
        </p:txBody>
      </p:sp>
      <p:sp>
        <p:nvSpPr>
          <p:cNvPr id="157" name="Google Shape;157;p28"/>
          <p:cNvSpPr txBox="1">
            <a:spLocks noGrp="1"/>
          </p:cNvSpPr>
          <p:nvPr>
            <p:ph type="body" idx="1"/>
          </p:nvPr>
        </p:nvSpPr>
        <p:spPr>
          <a:xfrm>
            <a:off x="311700" y="838200"/>
            <a:ext cx="4889100" cy="3730800"/>
          </a:xfrm>
          <a:prstGeom prst="rect">
            <a:avLst/>
          </a:prstGeom>
        </p:spPr>
        <p:txBody>
          <a:bodyPr spcFirstLastPara="1" wrap="square" lIns="91425" tIns="91425" rIns="91425" bIns="91425" anchor="t" anchorCtr="0">
            <a:normAutofit fontScale="77500" lnSpcReduction="20000"/>
          </a:bodyPr>
          <a:lstStyle/>
          <a:p>
            <a:pPr marL="457200" lvl="0" indent="-376237" algn="l" rtl="0">
              <a:spcBef>
                <a:spcPts val="0"/>
              </a:spcBef>
              <a:spcAft>
                <a:spcPts val="0"/>
              </a:spcAft>
              <a:buClr>
                <a:srgbClr val="5E5E5E"/>
              </a:buClr>
              <a:buSzPct val="100000"/>
              <a:buFont typeface="Arial"/>
              <a:buChar char="●"/>
            </a:pPr>
            <a:r>
              <a:rPr lang="en" sz="3000">
                <a:solidFill>
                  <a:srgbClr val="5E5E5E"/>
                </a:solidFill>
                <a:highlight>
                  <a:srgbClr val="FFFFFF"/>
                </a:highlight>
                <a:latin typeface="Arial"/>
                <a:ea typeface="Arial"/>
                <a:cs typeface="Arial"/>
                <a:sym typeface="Arial"/>
              </a:rPr>
              <a:t>Linking Loader performs all linking and relocation operations, including automatic library search, and loads the linked program into memory for execution.</a:t>
            </a:r>
            <a:endParaRPr sz="3000">
              <a:solidFill>
                <a:srgbClr val="5E5E5E"/>
              </a:solidFill>
              <a:highlight>
                <a:srgbClr val="FFFFFF"/>
              </a:highlight>
              <a:latin typeface="Arial"/>
              <a:ea typeface="Arial"/>
              <a:cs typeface="Arial"/>
              <a:sym typeface="Arial"/>
            </a:endParaRPr>
          </a:p>
          <a:p>
            <a:pPr marL="457200" lvl="0" indent="-376237" algn="l" rtl="0">
              <a:spcBef>
                <a:spcPts val="0"/>
              </a:spcBef>
              <a:spcAft>
                <a:spcPts val="0"/>
              </a:spcAft>
              <a:buClr>
                <a:srgbClr val="5E5E5E"/>
              </a:buClr>
              <a:buSzPct val="100000"/>
              <a:buFont typeface="Arial"/>
              <a:buChar char="●"/>
            </a:pPr>
            <a:r>
              <a:rPr lang="en" sz="3000">
                <a:solidFill>
                  <a:srgbClr val="5E5E5E"/>
                </a:solidFill>
                <a:highlight>
                  <a:srgbClr val="FFFFFF"/>
                </a:highlight>
                <a:latin typeface="Arial"/>
                <a:ea typeface="Arial"/>
                <a:cs typeface="Arial"/>
                <a:sym typeface="Arial"/>
              </a:rPr>
              <a:t>Each time program calls the library function it will loaded into memory for execution by linking loader</a:t>
            </a:r>
            <a:endParaRPr sz="3000">
              <a:solidFill>
                <a:srgbClr val="5E5E5E"/>
              </a:solidFill>
              <a:highlight>
                <a:srgbClr val="FFFFFF"/>
              </a:highlight>
              <a:latin typeface="Arial"/>
              <a:ea typeface="Arial"/>
              <a:cs typeface="Arial"/>
              <a:sym typeface="Arial"/>
            </a:endParaRPr>
          </a:p>
        </p:txBody>
      </p:sp>
      <p:pic>
        <p:nvPicPr>
          <p:cNvPr id="158" name="Google Shape;158;p28"/>
          <p:cNvPicPr preferRelativeResize="0"/>
          <p:nvPr/>
        </p:nvPicPr>
        <p:blipFill rotWithShape="1">
          <a:blip r:embed="rId3">
            <a:alphaModFix/>
          </a:blip>
          <a:srcRect l="32923" t="31590" r="40316" b="18281"/>
          <a:stretch/>
        </p:blipFill>
        <p:spPr>
          <a:xfrm>
            <a:off x="5410200" y="133350"/>
            <a:ext cx="3543302" cy="45529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64" name="Google Shape;164;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65" name="Google Shape;165;p29"/>
          <p:cNvPicPr preferRelativeResize="0"/>
          <p:nvPr/>
        </p:nvPicPr>
        <p:blipFill rotWithShape="1">
          <a:blip r:embed="rId3">
            <a:alphaModFix/>
          </a:blip>
          <a:srcRect l="34375" t="20245" r="12288" b="13331"/>
          <a:stretch/>
        </p:blipFill>
        <p:spPr>
          <a:xfrm>
            <a:off x="781050" y="0"/>
            <a:ext cx="7181851" cy="5031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71" name="Google Shape;171;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72" name="Google Shape;172;p30"/>
          <p:cNvPicPr preferRelativeResize="0"/>
          <p:nvPr/>
        </p:nvPicPr>
        <p:blipFill>
          <a:blip r:embed="rId3">
            <a:alphaModFix/>
          </a:blip>
          <a:stretch>
            <a:fillRect/>
          </a:stretch>
        </p:blipFill>
        <p:spPr>
          <a:xfrm>
            <a:off x="1143000" y="0"/>
            <a:ext cx="6858000"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2) Linkage Editor</a:t>
            </a:r>
            <a:endParaRPr/>
          </a:p>
        </p:txBody>
      </p:sp>
      <p:sp>
        <p:nvSpPr>
          <p:cNvPr id="178" name="Google Shape;178;p31"/>
          <p:cNvSpPr txBox="1">
            <a:spLocks noGrp="1"/>
          </p:cNvSpPr>
          <p:nvPr>
            <p:ph type="body" idx="1"/>
          </p:nvPr>
        </p:nvSpPr>
        <p:spPr>
          <a:xfrm>
            <a:off x="311700" y="1227275"/>
            <a:ext cx="8520600" cy="3416400"/>
          </a:xfrm>
          <a:prstGeom prst="rect">
            <a:avLst/>
          </a:prstGeom>
        </p:spPr>
        <p:txBody>
          <a:bodyPr spcFirstLastPara="1" wrap="square" lIns="91425" tIns="91425" rIns="91425" bIns="91425" anchor="t" anchorCtr="0">
            <a:normAutofit fontScale="92500"/>
          </a:bodyPr>
          <a:lstStyle/>
          <a:p>
            <a:pPr marL="457200" lvl="0" indent="-381000" algn="l" rtl="0">
              <a:spcBef>
                <a:spcPts val="0"/>
              </a:spcBef>
              <a:spcAft>
                <a:spcPts val="0"/>
              </a:spcAft>
              <a:buClr>
                <a:srgbClr val="5E5E5E"/>
              </a:buClr>
              <a:buSzPts val="2400"/>
              <a:buFont typeface="Arial"/>
              <a:buChar char="●"/>
            </a:pPr>
            <a:r>
              <a:rPr lang="en" sz="2400">
                <a:solidFill>
                  <a:srgbClr val="5E5E5E"/>
                </a:solidFill>
                <a:highlight>
                  <a:srgbClr val="FFFFFF"/>
                </a:highlight>
                <a:latin typeface="Arial"/>
                <a:ea typeface="Arial"/>
                <a:cs typeface="Arial"/>
                <a:sym typeface="Arial"/>
              </a:rPr>
              <a:t>Linkage Editor Produces a Linked version of the program, which is normally written to a file or library for later execution.</a:t>
            </a:r>
            <a:endParaRPr sz="2400">
              <a:solidFill>
                <a:srgbClr val="5E5E5E"/>
              </a:solidFill>
              <a:highlight>
                <a:srgbClr val="FFFFFF"/>
              </a:highlight>
              <a:latin typeface="Arial"/>
              <a:ea typeface="Arial"/>
              <a:cs typeface="Arial"/>
              <a:sym typeface="Arial"/>
            </a:endParaRPr>
          </a:p>
          <a:p>
            <a:pPr marL="457200" lvl="0" indent="-381000" algn="l" rtl="0">
              <a:spcBef>
                <a:spcPts val="0"/>
              </a:spcBef>
              <a:spcAft>
                <a:spcPts val="0"/>
              </a:spcAft>
              <a:buClr>
                <a:srgbClr val="5E5E5E"/>
              </a:buClr>
              <a:buSzPts val="2400"/>
              <a:buFont typeface="Arial"/>
              <a:buChar char="●"/>
            </a:pPr>
            <a:r>
              <a:rPr lang="en" sz="2400">
                <a:solidFill>
                  <a:srgbClr val="5E5E5E"/>
                </a:solidFill>
                <a:highlight>
                  <a:srgbClr val="FFFFFF"/>
                </a:highlight>
                <a:latin typeface="Arial"/>
                <a:ea typeface="Arial"/>
                <a:cs typeface="Arial"/>
                <a:sym typeface="Arial"/>
              </a:rPr>
              <a:t>If the object program calls the library function, the linkage editor will call the library and create the linked version of the program. So next when the same is required the loader will call this linked program so no need to load the library function again and again. If program is modified then I have to re-run it.</a:t>
            </a:r>
            <a:endParaRPr sz="2400">
              <a:solidFill>
                <a:srgbClr val="5E5E5E"/>
              </a:solidFill>
              <a:highlight>
                <a:srgbClr val="FFFFFF"/>
              </a:highlight>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229268"/>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Contents</a:t>
            </a:r>
            <a:endParaRPr/>
          </a:p>
        </p:txBody>
      </p:sp>
      <p:sp>
        <p:nvSpPr>
          <p:cNvPr id="63" name="Google Shape;63;p14"/>
          <p:cNvSpPr txBox="1">
            <a:spLocks noGrp="1"/>
          </p:cNvSpPr>
          <p:nvPr>
            <p:ph type="body" idx="1"/>
          </p:nvPr>
        </p:nvSpPr>
        <p:spPr>
          <a:xfrm>
            <a:off x="311700" y="801968"/>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b="1" dirty="0" smtClean="0">
                <a:solidFill>
                  <a:schemeClr val="dk1"/>
                </a:solidFill>
              </a:rPr>
              <a:t>Introduction</a:t>
            </a:r>
          </a:p>
          <a:p>
            <a:pPr marL="0" lvl="0" indent="0" algn="l" rtl="0">
              <a:spcBef>
                <a:spcPts val="0"/>
              </a:spcBef>
              <a:spcAft>
                <a:spcPts val="0"/>
              </a:spcAft>
              <a:buNone/>
            </a:pPr>
            <a:r>
              <a:rPr lang="en" sz="2400" b="1" dirty="0" smtClean="0">
                <a:solidFill>
                  <a:schemeClr val="dk1"/>
                </a:solidFill>
              </a:rPr>
              <a:t>Linkers</a:t>
            </a:r>
          </a:p>
          <a:p>
            <a:pPr marL="0" lvl="0" indent="0" algn="l" rtl="0">
              <a:spcBef>
                <a:spcPts val="0"/>
              </a:spcBef>
              <a:spcAft>
                <a:spcPts val="0"/>
              </a:spcAft>
              <a:buNone/>
            </a:pPr>
            <a:r>
              <a:rPr lang="en" sz="2400" b="1" dirty="0" smtClean="0">
                <a:solidFill>
                  <a:schemeClr val="dk1"/>
                </a:solidFill>
              </a:rPr>
              <a:t>Types of Linking</a:t>
            </a:r>
          </a:p>
          <a:p>
            <a:pPr marL="0" lvl="0" indent="0" algn="l" rtl="0">
              <a:spcBef>
                <a:spcPts val="0"/>
              </a:spcBef>
              <a:spcAft>
                <a:spcPts val="0"/>
              </a:spcAft>
              <a:buNone/>
            </a:pPr>
            <a:r>
              <a:rPr lang="en" sz="2400" b="1" dirty="0" smtClean="0">
                <a:solidFill>
                  <a:schemeClr val="dk1"/>
                </a:solidFill>
              </a:rPr>
              <a:t>Basic </a:t>
            </a:r>
            <a:r>
              <a:rPr lang="en" sz="2400" b="1" dirty="0">
                <a:solidFill>
                  <a:schemeClr val="dk1"/>
                </a:solidFill>
              </a:rPr>
              <a:t>Loader Functions</a:t>
            </a:r>
            <a:endParaRPr sz="2400" b="1" dirty="0">
              <a:solidFill>
                <a:schemeClr val="dk1"/>
              </a:solidFill>
            </a:endParaRPr>
          </a:p>
          <a:p>
            <a:pPr marL="0" lvl="0" indent="0" algn="l" rtl="0">
              <a:spcBef>
                <a:spcPts val="1200"/>
              </a:spcBef>
              <a:spcAft>
                <a:spcPts val="0"/>
              </a:spcAft>
              <a:buNone/>
            </a:pPr>
            <a:r>
              <a:rPr lang="en" sz="2400" b="1" dirty="0">
                <a:solidFill>
                  <a:schemeClr val="dk1"/>
                </a:solidFill>
              </a:rPr>
              <a:t>Types of Loaders  </a:t>
            </a:r>
            <a:endParaRPr sz="2400" b="1" dirty="0">
              <a:solidFill>
                <a:schemeClr val="dk1"/>
              </a:solidFill>
            </a:endParaRPr>
          </a:p>
          <a:p>
            <a:pPr marL="0" lvl="0" indent="0" algn="l" rtl="0">
              <a:spcBef>
                <a:spcPts val="1200"/>
              </a:spcBef>
              <a:spcAft>
                <a:spcPts val="0"/>
              </a:spcAft>
              <a:buNone/>
            </a:pPr>
            <a:endParaRPr sz="2400" b="1" dirty="0">
              <a:solidFill>
                <a:schemeClr val="dk1"/>
              </a:solidFill>
            </a:endParaRPr>
          </a:p>
          <a:p>
            <a:pPr marL="0" lvl="0" indent="0" algn="l" rtl="0">
              <a:spcBef>
                <a:spcPts val="1200"/>
              </a:spcBef>
              <a:spcAft>
                <a:spcPts val="1200"/>
              </a:spcAft>
              <a:buNone/>
            </a:pPr>
            <a:endParaRPr sz="2400" b="1" dirty="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84" name="Google Shape;184;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85" name="Google Shape;185;p32"/>
          <p:cNvPicPr preferRelativeResize="0"/>
          <p:nvPr/>
        </p:nvPicPr>
        <p:blipFill rotWithShape="1">
          <a:blip r:embed="rId3">
            <a:alphaModFix/>
          </a:blip>
          <a:srcRect l="21669" t="22409" r="23121" b="29011"/>
          <a:stretch/>
        </p:blipFill>
        <p:spPr>
          <a:xfrm>
            <a:off x="152400" y="335100"/>
            <a:ext cx="9144000" cy="452608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91" name="Google Shape;191;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92" name="Google Shape;192;p33"/>
          <p:cNvPicPr preferRelativeResize="0"/>
          <p:nvPr/>
        </p:nvPicPr>
        <p:blipFill rotWithShape="1">
          <a:blip r:embed="rId3">
            <a:alphaModFix/>
          </a:blip>
          <a:srcRect l="26646" t="35631" r="24451" b="34064"/>
          <a:stretch/>
        </p:blipFill>
        <p:spPr>
          <a:xfrm>
            <a:off x="311700" y="796125"/>
            <a:ext cx="8520600" cy="377275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4"/>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t>Loaders</a:t>
            </a:r>
            <a:endParaRPr dirty="0"/>
          </a:p>
        </p:txBody>
      </p:sp>
      <p:sp>
        <p:nvSpPr>
          <p:cNvPr id="198" name="Google Shape;198;p34"/>
          <p:cNvSpPr txBox="1">
            <a:spLocks noGrp="1"/>
          </p:cNvSpPr>
          <p:nvPr>
            <p:ph type="subTitle" idx="1"/>
          </p:nvPr>
        </p:nvSpPr>
        <p:spPr>
          <a:xfrm>
            <a:off x="311700" y="3032259"/>
            <a:ext cx="8520600" cy="733500"/>
          </a:xfrm>
          <a:prstGeom prst="rect">
            <a:avLst/>
          </a:prstGeom>
        </p:spPr>
        <p:txBody>
          <a:bodyPr spcFirstLastPara="1" wrap="square" lIns="91425" tIns="91425" rIns="91425" bIns="91425" anchor="t" anchorCtr="0">
            <a:noAutofit/>
          </a:bodyPr>
          <a:lstStyle/>
          <a:p>
            <a:pPr marL="0" lvl="0" indent="0"/>
            <a:r>
              <a:rPr lang="en-IN" sz="2000" dirty="0">
                <a:solidFill>
                  <a:schemeClr val="bg2"/>
                </a:solidFill>
                <a:latin typeface="Times New Roman" panose="02020603050405020304" pitchFamily="18" charset="0"/>
                <a:cs typeface="Times New Roman" panose="02020603050405020304" pitchFamily="18" charset="0"/>
              </a:rPr>
              <a:t>Loader is utility program which takes object code as input prepares it </a:t>
            </a:r>
            <a:r>
              <a:rPr lang="en-IN" sz="2000" dirty="0" smtClean="0">
                <a:solidFill>
                  <a:schemeClr val="bg2"/>
                </a:solidFill>
                <a:latin typeface="Times New Roman" panose="02020603050405020304" pitchFamily="18" charset="0"/>
                <a:cs typeface="Times New Roman" panose="02020603050405020304" pitchFamily="18" charset="0"/>
              </a:rPr>
              <a:t>for execution </a:t>
            </a:r>
            <a:r>
              <a:rPr lang="en-IN" sz="2000" dirty="0">
                <a:solidFill>
                  <a:schemeClr val="bg2"/>
                </a:solidFill>
                <a:latin typeface="Times New Roman" panose="02020603050405020304" pitchFamily="18" charset="0"/>
                <a:cs typeface="Times New Roman" panose="02020603050405020304" pitchFamily="18" charset="0"/>
              </a:rPr>
              <a:t>and loads the executable code into the memory. Thus loader </a:t>
            </a:r>
            <a:r>
              <a:rPr lang="en-IN" sz="2000" dirty="0" smtClean="0">
                <a:solidFill>
                  <a:schemeClr val="bg2"/>
                </a:solidFill>
                <a:latin typeface="Times New Roman" panose="02020603050405020304" pitchFamily="18" charset="0"/>
                <a:cs typeface="Times New Roman" panose="02020603050405020304" pitchFamily="18" charset="0"/>
              </a:rPr>
              <a:t>is actually </a:t>
            </a:r>
            <a:r>
              <a:rPr lang="en-IN" sz="2000" dirty="0">
                <a:solidFill>
                  <a:schemeClr val="bg2"/>
                </a:solidFill>
                <a:latin typeface="Times New Roman" panose="02020603050405020304" pitchFamily="18" charset="0"/>
                <a:cs typeface="Times New Roman" panose="02020603050405020304" pitchFamily="18" charset="0"/>
              </a:rPr>
              <a:t>responsible for initiating the execution process.</a:t>
            </a:r>
            <a:endParaRPr sz="2000" dirty="0">
              <a:solidFill>
                <a:schemeClr val="bg2"/>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5"/>
          <p:cNvSpPr txBox="1">
            <a:spLocks noGrp="1"/>
          </p:cNvSpPr>
          <p:nvPr>
            <p:ph type="title"/>
          </p:nvPr>
        </p:nvSpPr>
        <p:spPr>
          <a:xfrm>
            <a:off x="369175" y="1864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Loader &amp; its funtions:</a:t>
            </a:r>
            <a:endParaRPr/>
          </a:p>
        </p:txBody>
      </p:sp>
      <p:sp>
        <p:nvSpPr>
          <p:cNvPr id="204" name="Google Shape;204;p35"/>
          <p:cNvSpPr txBox="1">
            <a:spLocks noGrp="1"/>
          </p:cNvSpPr>
          <p:nvPr>
            <p:ph type="body" idx="1"/>
          </p:nvPr>
        </p:nvSpPr>
        <p:spPr>
          <a:xfrm>
            <a:off x="311700" y="759125"/>
            <a:ext cx="8520600" cy="3809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dirty="0">
                <a:solidFill>
                  <a:srgbClr val="273239"/>
                </a:solidFill>
                <a:highlight>
                  <a:srgbClr val="FFFFFF"/>
                </a:highlight>
                <a:latin typeface="Arial"/>
                <a:ea typeface="Arial"/>
                <a:cs typeface="Arial"/>
                <a:sym typeface="Arial"/>
              </a:rPr>
              <a:t>It brings object program into memory and starts its execution.</a:t>
            </a:r>
            <a:endParaRPr dirty="0">
              <a:solidFill>
                <a:srgbClr val="273239"/>
              </a:solidFill>
              <a:highlight>
                <a:srgbClr val="FFFFFF"/>
              </a:highlight>
              <a:latin typeface="Arial"/>
              <a:ea typeface="Arial"/>
              <a:cs typeface="Arial"/>
              <a:sym typeface="Arial"/>
            </a:endParaRPr>
          </a:p>
          <a:p>
            <a:pPr marL="0" lvl="0" indent="0" algn="just" rtl="0">
              <a:spcBef>
                <a:spcPts val="800"/>
              </a:spcBef>
              <a:spcAft>
                <a:spcPts val="0"/>
              </a:spcAft>
              <a:buNone/>
            </a:pPr>
            <a:r>
              <a:rPr lang="en" dirty="0">
                <a:solidFill>
                  <a:srgbClr val="273239"/>
                </a:solidFill>
                <a:highlight>
                  <a:srgbClr val="FFFFFF"/>
                </a:highlight>
                <a:latin typeface="Arial"/>
                <a:ea typeface="Arial"/>
                <a:cs typeface="Arial"/>
                <a:sym typeface="Arial"/>
              </a:rPr>
              <a:t>Loader performs its task via four functions, these are as follows:</a:t>
            </a:r>
            <a:endParaRPr dirty="0">
              <a:solidFill>
                <a:srgbClr val="273239"/>
              </a:solidFill>
              <a:highlight>
                <a:srgbClr val="FFFFFF"/>
              </a:highlight>
              <a:latin typeface="Arial"/>
              <a:ea typeface="Arial"/>
              <a:cs typeface="Arial"/>
              <a:sym typeface="Arial"/>
            </a:endParaRPr>
          </a:p>
          <a:p>
            <a:pPr marL="685800" lvl="0" indent="-342900" algn="just" rtl="0">
              <a:lnSpc>
                <a:spcPct val="158000"/>
              </a:lnSpc>
              <a:spcBef>
                <a:spcPts val="800"/>
              </a:spcBef>
              <a:spcAft>
                <a:spcPts val="0"/>
              </a:spcAft>
              <a:buClr>
                <a:srgbClr val="273239"/>
              </a:buClr>
              <a:buSzPts val="1800"/>
              <a:buFont typeface="Arial"/>
              <a:buAutoNum type="arabicPeriod"/>
            </a:pPr>
            <a:r>
              <a:rPr lang="en" b="1" dirty="0">
                <a:solidFill>
                  <a:srgbClr val="273239"/>
                </a:solidFill>
                <a:highlight>
                  <a:srgbClr val="FFFFFF"/>
                </a:highlight>
                <a:latin typeface="Arial"/>
                <a:ea typeface="Arial"/>
                <a:cs typeface="Arial"/>
                <a:sym typeface="Arial"/>
              </a:rPr>
              <a:t>Allocation:</a:t>
            </a:r>
            <a:r>
              <a:rPr lang="en" dirty="0">
                <a:solidFill>
                  <a:srgbClr val="273239"/>
                </a:solidFill>
                <a:highlight>
                  <a:srgbClr val="FFFFFF"/>
                </a:highlight>
                <a:latin typeface="Arial"/>
                <a:ea typeface="Arial"/>
                <a:cs typeface="Arial"/>
                <a:sym typeface="Arial"/>
              </a:rPr>
              <a:t> It allocates memory for the program in the main memory.</a:t>
            </a:r>
            <a:endParaRPr dirty="0">
              <a:solidFill>
                <a:srgbClr val="273239"/>
              </a:solidFill>
              <a:highlight>
                <a:srgbClr val="FFFFFF"/>
              </a:highlight>
              <a:latin typeface="Arial"/>
              <a:ea typeface="Arial"/>
              <a:cs typeface="Arial"/>
              <a:sym typeface="Arial"/>
            </a:endParaRPr>
          </a:p>
          <a:p>
            <a:pPr marL="685800" lvl="0" indent="-342900" algn="just" rtl="0">
              <a:lnSpc>
                <a:spcPct val="158000"/>
              </a:lnSpc>
              <a:spcBef>
                <a:spcPts val="0"/>
              </a:spcBef>
              <a:spcAft>
                <a:spcPts val="0"/>
              </a:spcAft>
              <a:buClr>
                <a:srgbClr val="273239"/>
              </a:buClr>
              <a:buSzPts val="1800"/>
              <a:buFont typeface="Arial"/>
              <a:buAutoNum type="arabicPeriod"/>
            </a:pPr>
            <a:r>
              <a:rPr lang="en" b="1" dirty="0">
                <a:solidFill>
                  <a:srgbClr val="273239"/>
                </a:solidFill>
                <a:highlight>
                  <a:srgbClr val="FFFFFF"/>
                </a:highlight>
                <a:latin typeface="Arial"/>
                <a:ea typeface="Arial"/>
                <a:cs typeface="Arial"/>
                <a:sym typeface="Arial"/>
              </a:rPr>
              <a:t>Linking: </a:t>
            </a:r>
            <a:r>
              <a:rPr lang="en" dirty="0">
                <a:solidFill>
                  <a:srgbClr val="273239"/>
                </a:solidFill>
                <a:highlight>
                  <a:srgbClr val="FFFFFF"/>
                </a:highlight>
                <a:latin typeface="Arial"/>
                <a:ea typeface="Arial"/>
                <a:cs typeface="Arial"/>
                <a:sym typeface="Arial"/>
              </a:rPr>
              <a:t>It combines two or more separate object programs or modules and supplies necessary information.</a:t>
            </a:r>
            <a:endParaRPr dirty="0">
              <a:solidFill>
                <a:srgbClr val="273239"/>
              </a:solidFill>
              <a:highlight>
                <a:srgbClr val="FFFFFF"/>
              </a:highlight>
              <a:latin typeface="Arial"/>
              <a:ea typeface="Arial"/>
              <a:cs typeface="Arial"/>
              <a:sym typeface="Arial"/>
            </a:endParaRPr>
          </a:p>
          <a:p>
            <a:pPr marL="685800" lvl="0" indent="-342900" algn="just" rtl="0">
              <a:lnSpc>
                <a:spcPct val="158000"/>
              </a:lnSpc>
              <a:spcBef>
                <a:spcPts val="0"/>
              </a:spcBef>
              <a:spcAft>
                <a:spcPts val="0"/>
              </a:spcAft>
              <a:buClr>
                <a:srgbClr val="273239"/>
              </a:buClr>
              <a:buSzPts val="1800"/>
              <a:buFont typeface="Arial"/>
              <a:buAutoNum type="arabicPeriod"/>
            </a:pPr>
            <a:r>
              <a:rPr lang="en" b="1" dirty="0">
                <a:solidFill>
                  <a:srgbClr val="273239"/>
                </a:solidFill>
                <a:highlight>
                  <a:srgbClr val="FFFFFF"/>
                </a:highlight>
                <a:latin typeface="Arial"/>
                <a:ea typeface="Arial"/>
                <a:cs typeface="Arial"/>
                <a:sym typeface="Arial"/>
              </a:rPr>
              <a:t>Relocation: </a:t>
            </a:r>
            <a:r>
              <a:rPr lang="en" dirty="0">
                <a:solidFill>
                  <a:srgbClr val="273239"/>
                </a:solidFill>
                <a:highlight>
                  <a:srgbClr val="FFFFFF"/>
                </a:highlight>
                <a:latin typeface="Arial"/>
                <a:ea typeface="Arial"/>
                <a:cs typeface="Arial"/>
                <a:sym typeface="Arial"/>
              </a:rPr>
              <a:t>It modifies the object program so that it can be loaded at an address different from the location. </a:t>
            </a:r>
            <a:endParaRPr dirty="0">
              <a:solidFill>
                <a:srgbClr val="273239"/>
              </a:solidFill>
              <a:highlight>
                <a:srgbClr val="FFFFFF"/>
              </a:highlight>
              <a:latin typeface="Arial"/>
              <a:ea typeface="Arial"/>
              <a:cs typeface="Arial"/>
              <a:sym typeface="Arial"/>
            </a:endParaRPr>
          </a:p>
          <a:p>
            <a:pPr marL="685800" lvl="0" indent="-342900" algn="just" rtl="0">
              <a:lnSpc>
                <a:spcPct val="158000"/>
              </a:lnSpc>
              <a:spcBef>
                <a:spcPts val="0"/>
              </a:spcBef>
              <a:spcAft>
                <a:spcPts val="0"/>
              </a:spcAft>
              <a:buClr>
                <a:srgbClr val="273239"/>
              </a:buClr>
              <a:buSzPts val="1800"/>
              <a:buFont typeface="Arial"/>
              <a:buAutoNum type="arabicPeriod"/>
            </a:pPr>
            <a:r>
              <a:rPr lang="en" b="1" dirty="0">
                <a:solidFill>
                  <a:srgbClr val="273239"/>
                </a:solidFill>
                <a:highlight>
                  <a:srgbClr val="FFFFFF"/>
                </a:highlight>
                <a:latin typeface="Arial"/>
                <a:ea typeface="Arial"/>
                <a:cs typeface="Arial"/>
                <a:sym typeface="Arial"/>
              </a:rPr>
              <a:t>Loading: </a:t>
            </a:r>
            <a:r>
              <a:rPr lang="en" dirty="0">
                <a:solidFill>
                  <a:srgbClr val="273239"/>
                </a:solidFill>
                <a:highlight>
                  <a:srgbClr val="FFFFFF"/>
                </a:highlight>
                <a:latin typeface="Arial"/>
                <a:ea typeface="Arial"/>
                <a:cs typeface="Arial"/>
                <a:sym typeface="Arial"/>
              </a:rPr>
              <a:t>It brings the object program into the main memory for execution.</a:t>
            </a:r>
            <a:endParaRPr dirty="0">
              <a:solidFill>
                <a:srgbClr val="273239"/>
              </a:solidFill>
              <a:highlight>
                <a:srgbClr val="FFFFFF"/>
              </a:highlight>
              <a:latin typeface="Arial"/>
              <a:ea typeface="Arial"/>
              <a:cs typeface="Arial"/>
              <a:sym typeface="Arial"/>
            </a:endParaRPr>
          </a:p>
          <a:p>
            <a:pPr marL="0" lvl="0" indent="0" algn="l" rtl="0">
              <a:spcBef>
                <a:spcPts val="3600"/>
              </a:spcBef>
              <a:spcAft>
                <a:spcPts val="1200"/>
              </a:spcAft>
              <a:buNone/>
            </a:pP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10" name="Google Shape;210;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11" name="Google Shape;211;p36"/>
          <p:cNvPicPr preferRelativeResize="0"/>
          <p:nvPr/>
        </p:nvPicPr>
        <p:blipFill rotWithShape="1">
          <a:blip r:embed="rId3">
            <a:alphaModFix/>
          </a:blip>
          <a:srcRect l="32407" t="28888" r="9368" b="27293"/>
          <a:stretch/>
        </p:blipFill>
        <p:spPr>
          <a:xfrm>
            <a:off x="0" y="209550"/>
            <a:ext cx="9494549" cy="46291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17" name="Google Shape;217;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18" name="Google Shape;218;p37"/>
          <p:cNvPicPr preferRelativeResize="0"/>
          <p:nvPr/>
        </p:nvPicPr>
        <p:blipFill rotWithShape="1">
          <a:blip r:embed="rId3">
            <a:alphaModFix/>
          </a:blip>
          <a:srcRect l="28727" t="25770" r="23464" b="20796"/>
          <a:stretch/>
        </p:blipFill>
        <p:spPr>
          <a:xfrm>
            <a:off x="765375" y="37125"/>
            <a:ext cx="8066927" cy="50692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31" name="Google Shape;231;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32" name="Google Shape;232;p39"/>
          <p:cNvPicPr preferRelativeResize="0"/>
          <p:nvPr/>
        </p:nvPicPr>
        <p:blipFill rotWithShape="1">
          <a:blip r:embed="rId3">
            <a:alphaModFix/>
          </a:blip>
          <a:srcRect l="26241" t="28197" r="27090" b="19824"/>
          <a:stretch/>
        </p:blipFill>
        <p:spPr>
          <a:xfrm>
            <a:off x="660900" y="103775"/>
            <a:ext cx="7634349" cy="47811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38" name="Google Shape;238;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39" name="Google Shape;239;p40"/>
          <p:cNvPicPr preferRelativeResize="0"/>
          <p:nvPr/>
        </p:nvPicPr>
        <p:blipFill>
          <a:blip r:embed="rId3">
            <a:alphaModFix/>
          </a:blip>
          <a:stretch>
            <a:fillRect/>
          </a:stretch>
        </p:blipFill>
        <p:spPr>
          <a:xfrm>
            <a:off x="1847" y="0"/>
            <a:ext cx="9140307"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45" name="Google Shape;245;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46" name="Google Shape;246;p41"/>
          <p:cNvPicPr preferRelativeResize="0"/>
          <p:nvPr/>
        </p:nvPicPr>
        <p:blipFill rotWithShape="1">
          <a:blip r:embed="rId3">
            <a:alphaModFix/>
          </a:blip>
          <a:srcRect l="15695" t="23203" r="46629" b="39532"/>
          <a:stretch/>
        </p:blipFill>
        <p:spPr>
          <a:xfrm>
            <a:off x="416650" y="200775"/>
            <a:ext cx="7916400" cy="47128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457200" lvl="0" indent="-400050" algn="l" rtl="0">
              <a:spcBef>
                <a:spcPts val="0"/>
              </a:spcBef>
              <a:spcAft>
                <a:spcPts val="0"/>
              </a:spcAft>
              <a:buSzPct val="100000"/>
              <a:buAutoNum type="arabicParenR"/>
            </a:pPr>
            <a:r>
              <a:rPr lang="en"/>
              <a:t>Allocation</a:t>
            </a:r>
            <a:endParaRPr/>
          </a:p>
        </p:txBody>
      </p:sp>
      <p:sp>
        <p:nvSpPr>
          <p:cNvPr id="252" name="Google Shape;252;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61950" algn="just" rtl="0">
              <a:spcBef>
                <a:spcPts val="0"/>
              </a:spcBef>
              <a:spcAft>
                <a:spcPts val="0"/>
              </a:spcAft>
              <a:buClr>
                <a:srgbClr val="273239"/>
              </a:buClr>
              <a:buSzPts val="2100"/>
              <a:buFont typeface="Arial"/>
              <a:buChar char="●"/>
            </a:pPr>
            <a:r>
              <a:rPr lang="en" sz="2100" b="1">
                <a:solidFill>
                  <a:srgbClr val="273239"/>
                </a:solidFill>
                <a:highlight>
                  <a:srgbClr val="FFFFFF"/>
                </a:highlight>
                <a:latin typeface="Arial"/>
                <a:ea typeface="Arial"/>
                <a:cs typeface="Arial"/>
                <a:sym typeface="Arial"/>
              </a:rPr>
              <a:t>In order to allocate memory to the program, the loader allocates the memory on the basis of the size of the program, this is known as allocation. </a:t>
            </a:r>
            <a:endParaRPr sz="2100" b="1">
              <a:solidFill>
                <a:srgbClr val="273239"/>
              </a:solidFill>
              <a:highlight>
                <a:srgbClr val="FFFFFF"/>
              </a:highlight>
              <a:latin typeface="Arial"/>
              <a:ea typeface="Arial"/>
              <a:cs typeface="Arial"/>
              <a:sym typeface="Arial"/>
            </a:endParaRPr>
          </a:p>
          <a:p>
            <a:pPr marL="457200" lvl="0" indent="0" algn="just" rtl="0">
              <a:spcBef>
                <a:spcPts val="800"/>
              </a:spcBef>
              <a:spcAft>
                <a:spcPts val="0"/>
              </a:spcAft>
              <a:buNone/>
            </a:pPr>
            <a:endParaRPr sz="2100" b="1">
              <a:solidFill>
                <a:srgbClr val="273239"/>
              </a:solidFill>
              <a:highlight>
                <a:srgbClr val="FFFFFF"/>
              </a:highlight>
              <a:latin typeface="Arial"/>
              <a:ea typeface="Arial"/>
              <a:cs typeface="Arial"/>
              <a:sym typeface="Arial"/>
            </a:endParaRPr>
          </a:p>
          <a:p>
            <a:pPr marL="457200" lvl="0" indent="-361950" algn="just" rtl="0">
              <a:spcBef>
                <a:spcPts val="800"/>
              </a:spcBef>
              <a:spcAft>
                <a:spcPts val="0"/>
              </a:spcAft>
              <a:buClr>
                <a:srgbClr val="273239"/>
              </a:buClr>
              <a:buSzPts val="2100"/>
              <a:buFont typeface="Arial"/>
              <a:buChar char="●"/>
            </a:pPr>
            <a:r>
              <a:rPr lang="en" sz="2100" b="1">
                <a:solidFill>
                  <a:srgbClr val="273239"/>
                </a:solidFill>
                <a:highlight>
                  <a:srgbClr val="FFFFFF"/>
                </a:highlight>
                <a:latin typeface="Arial"/>
                <a:ea typeface="Arial"/>
                <a:cs typeface="Arial"/>
                <a:sym typeface="Arial"/>
              </a:rPr>
              <a:t>The loader gives the space in memory where the object program will be loaded for execution.</a:t>
            </a:r>
            <a:endParaRPr sz="2100" b="1">
              <a:solidFill>
                <a:srgbClr val="273239"/>
              </a:solidFill>
              <a:highlight>
                <a:srgbClr val="FFFFFF"/>
              </a:highlight>
              <a:latin typeface="Arial"/>
              <a:ea typeface="Arial"/>
              <a:cs typeface="Arial"/>
              <a:sym typeface="Arial"/>
            </a:endParaRPr>
          </a:p>
          <a:p>
            <a:pPr marL="0" lvl="0" indent="0" algn="l" rtl="0">
              <a:spcBef>
                <a:spcPts val="800"/>
              </a:spcBef>
              <a:spcAft>
                <a:spcPts val="1200"/>
              </a:spcAft>
              <a:buNone/>
            </a:pP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11700" y="186400"/>
            <a:ext cx="8300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0000"/>
                </a:solidFill>
              </a:rPr>
              <a:t>INTRODUCTION</a:t>
            </a:r>
            <a:endParaRPr>
              <a:solidFill>
                <a:srgbClr val="FF0000"/>
              </a:solidFill>
            </a:endParaRPr>
          </a:p>
        </p:txBody>
      </p:sp>
      <p:sp>
        <p:nvSpPr>
          <p:cNvPr id="69" name="Google Shape;69;p15"/>
          <p:cNvSpPr txBox="1">
            <a:spLocks noGrp="1"/>
          </p:cNvSpPr>
          <p:nvPr>
            <p:ph type="body" idx="1"/>
          </p:nvPr>
        </p:nvSpPr>
        <p:spPr>
          <a:xfrm>
            <a:off x="311700" y="833300"/>
            <a:ext cx="8520600" cy="37356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Clr>
                <a:srgbClr val="273239"/>
              </a:buClr>
              <a:buSzPts val="2000"/>
              <a:buFont typeface="Arial"/>
              <a:buChar char="●"/>
            </a:pPr>
            <a:r>
              <a:rPr lang="en" sz="2000" b="1">
                <a:solidFill>
                  <a:srgbClr val="273239"/>
                </a:solidFill>
                <a:latin typeface="Arial"/>
                <a:ea typeface="Arial"/>
                <a:cs typeface="Arial"/>
                <a:sym typeface="Arial"/>
              </a:rPr>
              <a:t>The Source Program written in assembly language or high level language will be converted to object program, which is in the machine language form for execution. </a:t>
            </a:r>
            <a:endParaRPr sz="2000" b="1">
              <a:solidFill>
                <a:srgbClr val="273239"/>
              </a:solidFill>
              <a:latin typeface="Arial"/>
              <a:ea typeface="Arial"/>
              <a:cs typeface="Arial"/>
              <a:sym typeface="Arial"/>
            </a:endParaRPr>
          </a:p>
          <a:p>
            <a:pPr marL="0" lvl="0" indent="0" algn="l" rtl="0">
              <a:spcBef>
                <a:spcPts val="1200"/>
              </a:spcBef>
              <a:spcAft>
                <a:spcPts val="0"/>
              </a:spcAft>
              <a:buNone/>
            </a:pPr>
            <a:endParaRPr sz="2000" b="1">
              <a:solidFill>
                <a:srgbClr val="273239"/>
              </a:solidFill>
              <a:latin typeface="Arial"/>
              <a:ea typeface="Arial"/>
              <a:cs typeface="Arial"/>
              <a:sym typeface="Arial"/>
            </a:endParaRPr>
          </a:p>
          <a:p>
            <a:pPr marL="457200" lvl="0" indent="-355600" algn="l" rtl="0">
              <a:spcBef>
                <a:spcPts val="1200"/>
              </a:spcBef>
              <a:spcAft>
                <a:spcPts val="0"/>
              </a:spcAft>
              <a:buClr>
                <a:srgbClr val="273239"/>
              </a:buClr>
              <a:buSzPts val="2000"/>
              <a:buFont typeface="Arial"/>
              <a:buChar char="●"/>
            </a:pPr>
            <a:r>
              <a:rPr lang="en" sz="2000" b="1">
                <a:solidFill>
                  <a:srgbClr val="273239"/>
                </a:solidFill>
                <a:latin typeface="Arial"/>
                <a:ea typeface="Arial"/>
                <a:cs typeface="Arial"/>
                <a:sym typeface="Arial"/>
              </a:rPr>
              <a:t>This conversion either from assembler or from compiler, contains translated instructions and data values from the source program, or specifies addresses in primary memory where these items are to be loaded for execution.</a:t>
            </a:r>
            <a:endParaRPr sz="2000" b="1">
              <a:solidFill>
                <a:srgbClr val="273239"/>
              </a:solidFill>
              <a:latin typeface="Arial"/>
              <a:ea typeface="Arial"/>
              <a:cs typeface="Arial"/>
              <a:sym typeface="Arial"/>
            </a:endParaRPr>
          </a:p>
          <a:p>
            <a:pPr marL="0" lvl="0" indent="0" algn="l" rtl="0">
              <a:spcBef>
                <a:spcPts val="1200"/>
              </a:spcBef>
              <a:spcAft>
                <a:spcPts val="1200"/>
              </a:spcAft>
              <a:buNone/>
            </a:pPr>
            <a:endParaRPr sz="1900" b="1"/>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2) Linking</a:t>
            </a:r>
            <a:endParaRPr/>
          </a:p>
        </p:txBody>
      </p:sp>
      <p:sp>
        <p:nvSpPr>
          <p:cNvPr id="258" name="Google Shape;258;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a:solidFill>
                  <a:srgbClr val="273239"/>
                </a:solidFill>
                <a:highlight>
                  <a:srgbClr val="FFFFFF"/>
                </a:highlight>
                <a:latin typeface="Arial"/>
                <a:ea typeface="Arial"/>
                <a:cs typeface="Arial"/>
                <a:sym typeface="Arial"/>
              </a:rPr>
              <a:t>The </a:t>
            </a:r>
            <a:r>
              <a:rPr lang="en" sz="2400" u="sng">
                <a:solidFill>
                  <a:srgbClr val="273239"/>
                </a:solidFill>
                <a:highlight>
                  <a:srgbClr val="FFFFFF"/>
                </a:highlight>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linker</a:t>
            </a:r>
            <a:r>
              <a:rPr lang="en" sz="2400">
                <a:solidFill>
                  <a:srgbClr val="273239"/>
                </a:solidFill>
                <a:highlight>
                  <a:srgbClr val="FFFFFF"/>
                </a:highlight>
                <a:latin typeface="Arial"/>
                <a:ea typeface="Arial"/>
                <a:cs typeface="Arial"/>
                <a:sym typeface="Arial"/>
              </a:rPr>
              <a:t> resolves the symbolic reference code or data between the object modules by allocating all of the user subroutine and library subroutine addresses. This process is known as </a:t>
            </a:r>
            <a:r>
              <a:rPr lang="en" sz="2400" b="1">
                <a:solidFill>
                  <a:srgbClr val="273239"/>
                </a:solidFill>
                <a:highlight>
                  <a:srgbClr val="FFFFFF"/>
                </a:highlight>
                <a:latin typeface="Arial"/>
                <a:ea typeface="Arial"/>
                <a:cs typeface="Arial"/>
                <a:sym typeface="Arial"/>
              </a:rPr>
              <a:t>linking</a:t>
            </a:r>
            <a:endParaRPr sz="2400" b="1">
              <a:solidFill>
                <a:srgbClr val="273239"/>
              </a:solidFill>
              <a:highlight>
                <a:srgbClr val="FFFFFF"/>
              </a:highlight>
              <a:latin typeface="Arial"/>
              <a:ea typeface="Arial"/>
              <a:cs typeface="Arial"/>
              <a:sym typeface="Arial"/>
            </a:endParaRPr>
          </a:p>
          <a:p>
            <a:pPr marL="0" lvl="0" indent="0" algn="l" rtl="0">
              <a:spcBef>
                <a:spcPts val="1200"/>
              </a:spcBef>
              <a:spcAft>
                <a:spcPts val="1200"/>
              </a:spcAft>
              <a:buNone/>
            </a:pPr>
            <a:r>
              <a:rPr lang="en" sz="2400" b="1">
                <a:solidFill>
                  <a:srgbClr val="273239"/>
                </a:solidFill>
                <a:highlight>
                  <a:srgbClr val="FFFFFF"/>
                </a:highlight>
                <a:latin typeface="Arial"/>
                <a:ea typeface="Arial"/>
                <a:cs typeface="Arial"/>
                <a:sym typeface="Arial"/>
              </a:rPr>
              <a:t>Eg. printf(), scanf()</a:t>
            </a:r>
            <a:endParaRPr sz="2400" b="1">
              <a:solidFill>
                <a:srgbClr val="273239"/>
              </a:solidFill>
              <a:highlight>
                <a:srgbClr val="FFFFFF"/>
              </a:highlight>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3) Relocation</a:t>
            </a:r>
            <a:endParaRPr/>
          </a:p>
        </p:txBody>
      </p:sp>
      <p:sp>
        <p:nvSpPr>
          <p:cNvPr id="264" name="Google Shape;264;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457200" lvl="0" indent="-381000" algn="l" rtl="0">
              <a:spcBef>
                <a:spcPts val="0"/>
              </a:spcBef>
              <a:spcAft>
                <a:spcPts val="0"/>
              </a:spcAft>
              <a:buClr>
                <a:srgbClr val="273239"/>
              </a:buClr>
              <a:buSzPts val="2400"/>
              <a:buFont typeface="Arial"/>
              <a:buChar char="●"/>
            </a:pPr>
            <a:r>
              <a:rPr lang="en" sz="2400">
                <a:solidFill>
                  <a:srgbClr val="273239"/>
                </a:solidFill>
                <a:highlight>
                  <a:schemeClr val="lt1"/>
                </a:highlight>
                <a:latin typeface="Arial"/>
                <a:ea typeface="Arial"/>
                <a:cs typeface="Arial"/>
                <a:sym typeface="Arial"/>
              </a:rPr>
              <a:t>There are some address-dependent locations in the program, and these address constants must be modified to fit the available space, this can be done by loader and this is known as </a:t>
            </a:r>
            <a:r>
              <a:rPr lang="en" sz="2400" b="1">
                <a:solidFill>
                  <a:srgbClr val="273239"/>
                </a:solidFill>
                <a:highlight>
                  <a:schemeClr val="lt1"/>
                </a:highlight>
                <a:latin typeface="Arial"/>
                <a:ea typeface="Arial"/>
                <a:cs typeface="Arial"/>
                <a:sym typeface="Arial"/>
              </a:rPr>
              <a:t>relocation</a:t>
            </a:r>
            <a:r>
              <a:rPr lang="en" sz="2400">
                <a:solidFill>
                  <a:srgbClr val="273239"/>
                </a:solidFill>
                <a:highlight>
                  <a:schemeClr val="lt1"/>
                </a:highlight>
                <a:latin typeface="Arial"/>
                <a:ea typeface="Arial"/>
                <a:cs typeface="Arial"/>
                <a:sym typeface="Arial"/>
              </a:rPr>
              <a:t>. </a:t>
            </a:r>
            <a:endParaRPr sz="2400">
              <a:solidFill>
                <a:srgbClr val="273239"/>
              </a:solidFill>
              <a:highlight>
                <a:schemeClr val="lt1"/>
              </a:highlight>
              <a:latin typeface="Arial"/>
              <a:ea typeface="Arial"/>
              <a:cs typeface="Arial"/>
              <a:sym typeface="Arial"/>
            </a:endParaRPr>
          </a:p>
          <a:p>
            <a:pPr marL="457200" lvl="0" indent="-381000" algn="l" rtl="0">
              <a:spcBef>
                <a:spcPts val="0"/>
              </a:spcBef>
              <a:spcAft>
                <a:spcPts val="0"/>
              </a:spcAft>
              <a:buClr>
                <a:srgbClr val="273239"/>
              </a:buClr>
              <a:buSzPts val="2400"/>
              <a:buFont typeface="Arial"/>
              <a:buChar char="●"/>
            </a:pPr>
            <a:r>
              <a:rPr lang="en" sz="2400">
                <a:solidFill>
                  <a:srgbClr val="273239"/>
                </a:solidFill>
                <a:highlight>
                  <a:schemeClr val="lt1"/>
                </a:highlight>
                <a:latin typeface="Arial"/>
                <a:ea typeface="Arial"/>
                <a:cs typeface="Arial"/>
                <a:sym typeface="Arial"/>
              </a:rPr>
              <a:t>In order to allow the object program to be loaded at a different address than the one initially supplied, the loader modifies the object program by modifying specific instructions.</a:t>
            </a:r>
            <a:endParaRPr sz="2400">
              <a:solidFill>
                <a:srgbClr val="273239"/>
              </a:solidFill>
              <a:highlight>
                <a:schemeClr val="lt1"/>
              </a:high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4) Loading</a:t>
            </a:r>
            <a:endParaRPr/>
          </a:p>
        </p:txBody>
      </p:sp>
      <p:sp>
        <p:nvSpPr>
          <p:cNvPr id="270" name="Google Shape;270;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81000" algn="l" rtl="0">
              <a:spcBef>
                <a:spcPts val="0"/>
              </a:spcBef>
              <a:spcAft>
                <a:spcPts val="0"/>
              </a:spcAft>
              <a:buSzPts val="2400"/>
              <a:buFont typeface="Arial"/>
              <a:buChar char="●"/>
            </a:pPr>
            <a:r>
              <a:rPr lang="en" sz="2400">
                <a:solidFill>
                  <a:srgbClr val="273239"/>
                </a:solidFill>
                <a:highlight>
                  <a:srgbClr val="FFFFFF"/>
                </a:highlight>
                <a:latin typeface="Arial"/>
                <a:ea typeface="Arial"/>
                <a:cs typeface="Arial"/>
                <a:sym typeface="Arial"/>
              </a:rPr>
              <a:t>The </a:t>
            </a:r>
            <a:r>
              <a:rPr lang="en" sz="2400" u="sng">
                <a:solidFill>
                  <a:schemeClr val="hlink"/>
                </a:solidFill>
                <a:highlight>
                  <a:srgbClr val="FFFFFF"/>
                </a:highlight>
                <a:latin typeface="Arial"/>
                <a:ea typeface="Arial"/>
                <a:cs typeface="Arial"/>
                <a:sym typeface="Arial"/>
                <a:hlinkClick r:id="rId3"/>
              </a:rPr>
              <a:t>loader</a:t>
            </a:r>
            <a:r>
              <a:rPr lang="en" sz="2400">
                <a:solidFill>
                  <a:srgbClr val="273239"/>
                </a:solidFill>
                <a:highlight>
                  <a:srgbClr val="FFFFFF"/>
                </a:highlight>
                <a:latin typeface="Arial"/>
                <a:ea typeface="Arial"/>
                <a:cs typeface="Arial"/>
                <a:sym typeface="Arial"/>
              </a:rPr>
              <a:t> loads the program into the main memory for execution of that program.</a:t>
            </a:r>
            <a:endParaRPr sz="2400">
              <a:solidFill>
                <a:srgbClr val="273239"/>
              </a:solidFill>
              <a:highlight>
                <a:srgbClr val="FFFFFF"/>
              </a:highlight>
              <a:latin typeface="Arial"/>
              <a:ea typeface="Arial"/>
              <a:cs typeface="Arial"/>
              <a:sym typeface="Arial"/>
            </a:endParaRPr>
          </a:p>
          <a:p>
            <a:pPr marL="457200" lvl="0" indent="-381000" algn="l" rtl="0">
              <a:spcBef>
                <a:spcPts val="0"/>
              </a:spcBef>
              <a:spcAft>
                <a:spcPts val="0"/>
              </a:spcAft>
              <a:buClr>
                <a:srgbClr val="273239"/>
              </a:buClr>
              <a:buSzPts val="2400"/>
              <a:buFont typeface="Arial"/>
              <a:buChar char="●"/>
            </a:pPr>
            <a:r>
              <a:rPr lang="en" sz="2400">
                <a:solidFill>
                  <a:srgbClr val="273239"/>
                </a:solidFill>
                <a:highlight>
                  <a:srgbClr val="FFFFFF"/>
                </a:highlight>
                <a:latin typeface="Arial"/>
                <a:ea typeface="Arial"/>
                <a:cs typeface="Arial"/>
                <a:sym typeface="Arial"/>
              </a:rPr>
              <a:t> It loads machine instruction and data of related programs and subroutines into the main memory, this process is known as </a:t>
            </a:r>
            <a:r>
              <a:rPr lang="en" sz="2400" b="1">
                <a:solidFill>
                  <a:srgbClr val="273239"/>
                </a:solidFill>
                <a:highlight>
                  <a:srgbClr val="FFFFFF"/>
                </a:highlight>
                <a:latin typeface="Arial"/>
                <a:ea typeface="Arial"/>
                <a:cs typeface="Arial"/>
                <a:sym typeface="Arial"/>
              </a:rPr>
              <a:t>loading</a:t>
            </a:r>
            <a:r>
              <a:rPr lang="en" sz="2400">
                <a:solidFill>
                  <a:srgbClr val="273239"/>
                </a:solidFill>
                <a:highlight>
                  <a:srgbClr val="FFFFFF"/>
                </a:highlight>
                <a:latin typeface="Arial"/>
                <a:ea typeface="Arial"/>
                <a:cs typeface="Arial"/>
                <a:sym typeface="Arial"/>
              </a:rPr>
              <a:t>. The loader performs loading; hence, the assembler must provide the loader with the object program.</a:t>
            </a:r>
            <a:endParaRPr sz="24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6"/>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Types of Loaders</a:t>
            </a:r>
            <a:endParaRPr/>
          </a:p>
        </p:txBody>
      </p:sp>
      <p:sp>
        <p:nvSpPr>
          <p:cNvPr id="276" name="Google Shape;276;p46"/>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7"/>
          <p:cNvSpPr txBox="1">
            <a:spLocks noGrp="1"/>
          </p:cNvSpPr>
          <p:nvPr>
            <p:ph type="title"/>
          </p:nvPr>
        </p:nvSpPr>
        <p:spPr>
          <a:xfrm>
            <a:off x="254225" y="280639"/>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Types of Loaders</a:t>
            </a:r>
            <a:endParaRPr dirty="0"/>
          </a:p>
        </p:txBody>
      </p:sp>
      <p:sp>
        <p:nvSpPr>
          <p:cNvPr id="282" name="Google Shape;282;p47"/>
          <p:cNvSpPr txBox="1">
            <a:spLocks noGrp="1"/>
          </p:cNvSpPr>
          <p:nvPr>
            <p:ph type="body" idx="1"/>
          </p:nvPr>
        </p:nvSpPr>
        <p:spPr>
          <a:xfrm>
            <a:off x="254225" y="957266"/>
            <a:ext cx="8520600" cy="3416400"/>
          </a:xfrm>
          <a:prstGeom prst="rect">
            <a:avLst/>
          </a:prstGeom>
        </p:spPr>
        <p:txBody>
          <a:bodyPr spcFirstLastPara="1" wrap="square" lIns="91425" tIns="91425" rIns="91425" bIns="91425" anchor="t" anchorCtr="0">
            <a:normAutofit fontScale="92500" lnSpcReduction="10000"/>
          </a:bodyPr>
          <a:lstStyle/>
          <a:p>
            <a:pPr marL="457200" lvl="0" indent="0" algn="l" rtl="0">
              <a:spcBef>
                <a:spcPts val="0"/>
              </a:spcBef>
              <a:spcAft>
                <a:spcPts val="0"/>
              </a:spcAft>
              <a:buNone/>
            </a:pPr>
            <a:r>
              <a:rPr lang="en" sz="2400" b="1" dirty="0"/>
              <a:t>Different loading schemes</a:t>
            </a:r>
            <a:r>
              <a:rPr lang="en" sz="2400" b="1" dirty="0" smtClean="0"/>
              <a:t>:</a:t>
            </a:r>
          </a:p>
          <a:p>
            <a:pPr indent="-381000">
              <a:spcBef>
                <a:spcPts val="1200"/>
              </a:spcBef>
              <a:buSzPts val="2400"/>
            </a:pPr>
            <a:r>
              <a:rPr lang="en-US" sz="2400" b="1" dirty="0" smtClean="0"/>
              <a:t>General </a:t>
            </a:r>
            <a:r>
              <a:rPr lang="en-US" sz="2400" b="1" dirty="0"/>
              <a:t>Loader </a:t>
            </a:r>
            <a:r>
              <a:rPr lang="en-US" sz="2400" b="1" dirty="0" smtClean="0"/>
              <a:t>Scheme</a:t>
            </a:r>
          </a:p>
          <a:p>
            <a:pPr lvl="0" indent="-381000">
              <a:spcBef>
                <a:spcPts val="1200"/>
              </a:spcBef>
              <a:buSzPts val="2400"/>
            </a:pPr>
            <a:r>
              <a:rPr lang="en" sz="2400" b="1" dirty="0"/>
              <a:t>Absolute loader,</a:t>
            </a:r>
          </a:p>
          <a:p>
            <a:pPr marL="457200" lvl="0" indent="-381000" algn="l" rtl="0">
              <a:spcBef>
                <a:spcPts val="0"/>
              </a:spcBef>
              <a:spcAft>
                <a:spcPts val="0"/>
              </a:spcAft>
              <a:buSzPts val="2400"/>
              <a:buChar char="●"/>
            </a:pPr>
            <a:r>
              <a:rPr lang="en" sz="2400" b="1" dirty="0" smtClean="0"/>
              <a:t>Compile </a:t>
            </a:r>
            <a:r>
              <a:rPr lang="en" sz="2400" b="1" dirty="0"/>
              <a:t>and go Loader</a:t>
            </a:r>
            <a:endParaRPr sz="2400" b="1" dirty="0"/>
          </a:p>
          <a:p>
            <a:pPr marL="457200" lvl="0" indent="-381000" algn="l" rtl="0">
              <a:spcBef>
                <a:spcPts val="0"/>
              </a:spcBef>
              <a:spcAft>
                <a:spcPts val="0"/>
              </a:spcAft>
              <a:buSzPts val="2400"/>
              <a:buChar char="●"/>
            </a:pPr>
            <a:r>
              <a:rPr lang="en" sz="2400" b="1" dirty="0"/>
              <a:t>Bootstrap loader,</a:t>
            </a:r>
            <a:endParaRPr sz="2400" b="1" dirty="0"/>
          </a:p>
          <a:p>
            <a:pPr marL="457200" lvl="0" indent="-381000" algn="l" rtl="0">
              <a:spcBef>
                <a:spcPts val="0"/>
              </a:spcBef>
              <a:spcAft>
                <a:spcPts val="0"/>
              </a:spcAft>
              <a:buSzPts val="2400"/>
              <a:buChar char="●"/>
            </a:pPr>
            <a:r>
              <a:rPr lang="en" sz="2400" b="1" dirty="0"/>
              <a:t>Relocating loader (relative loader)</a:t>
            </a:r>
            <a:endParaRPr sz="2400" b="1" dirty="0"/>
          </a:p>
          <a:p>
            <a:pPr marL="457200" lvl="0" indent="-381000" algn="l" rtl="0">
              <a:spcBef>
                <a:spcPts val="0"/>
              </a:spcBef>
              <a:spcAft>
                <a:spcPts val="0"/>
              </a:spcAft>
              <a:buSzPts val="2400"/>
              <a:buChar char="●"/>
            </a:pPr>
            <a:r>
              <a:rPr lang="en" sz="2400" b="1" dirty="0"/>
              <a:t>Direct linking loader.</a:t>
            </a:r>
            <a:endParaRPr sz="2400" b="1" dirty="0"/>
          </a:p>
          <a:p>
            <a:pPr marL="457200" lvl="0" indent="-381000" algn="l" rtl="0">
              <a:spcBef>
                <a:spcPts val="0"/>
              </a:spcBef>
              <a:spcAft>
                <a:spcPts val="0"/>
              </a:spcAft>
              <a:buSzPts val="2400"/>
              <a:buChar char="●"/>
            </a:pPr>
            <a:r>
              <a:rPr lang="en" sz="2400" b="1" dirty="0"/>
              <a:t>Subroutine linkages</a:t>
            </a:r>
            <a:endParaRPr sz="2400" b="1" dirty="0"/>
          </a:p>
          <a:p>
            <a:pPr marL="0" lvl="0" indent="0" algn="l" rtl="0">
              <a:spcBef>
                <a:spcPts val="1200"/>
              </a:spcBef>
              <a:spcAft>
                <a:spcPts val="1200"/>
              </a:spcAft>
              <a:buNone/>
            </a:pPr>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39542"/>
            <a:ext cx="8520600" cy="572700"/>
          </a:xfrm>
        </p:spPr>
        <p:txBody>
          <a:bodyPr>
            <a:normAutofit fontScale="90000"/>
          </a:bodyPr>
          <a:lstStyle/>
          <a:p>
            <a:r>
              <a:rPr lang="en-IN" dirty="0" smtClean="0"/>
              <a:t>“Compile </a:t>
            </a:r>
            <a:r>
              <a:rPr lang="en-IN" dirty="0"/>
              <a:t>and go” loader</a:t>
            </a:r>
            <a:endParaRPr lang="en-US" dirty="0"/>
          </a:p>
        </p:txBody>
      </p:sp>
      <p:sp>
        <p:nvSpPr>
          <p:cNvPr id="3" name="Text Placeholder 2"/>
          <p:cNvSpPr>
            <a:spLocks noGrp="1"/>
          </p:cNvSpPr>
          <p:nvPr>
            <p:ph type="body" idx="1"/>
          </p:nvPr>
        </p:nvSpPr>
        <p:spPr>
          <a:xfrm>
            <a:off x="311700" y="957266"/>
            <a:ext cx="8520600" cy="3416400"/>
          </a:xfrm>
        </p:spPr>
        <p:txBody>
          <a:bodyPr/>
          <a:lstStyle/>
          <a:p>
            <a:r>
              <a:rPr lang="en-IN" dirty="0" smtClean="0">
                <a:solidFill>
                  <a:schemeClr val="bg2"/>
                </a:solidFill>
              </a:rPr>
              <a:t>The </a:t>
            </a:r>
            <a:r>
              <a:rPr lang="en-IN" dirty="0">
                <a:solidFill>
                  <a:schemeClr val="bg2"/>
                </a:solidFill>
              </a:rPr>
              <a:t>instruction is </a:t>
            </a:r>
            <a:r>
              <a:rPr lang="en-IN" dirty="0" smtClean="0">
                <a:solidFill>
                  <a:schemeClr val="bg2"/>
                </a:solidFill>
              </a:rPr>
              <a:t>read line </a:t>
            </a:r>
            <a:r>
              <a:rPr lang="en-IN" dirty="0">
                <a:solidFill>
                  <a:schemeClr val="bg2"/>
                </a:solidFill>
              </a:rPr>
              <a:t>by line, its machine code is obtained and it is directly put in the </a:t>
            </a:r>
            <a:r>
              <a:rPr lang="en-IN" dirty="0" smtClean="0">
                <a:solidFill>
                  <a:schemeClr val="bg2"/>
                </a:solidFill>
              </a:rPr>
              <a:t>main memory </a:t>
            </a:r>
            <a:r>
              <a:rPr lang="en-IN" dirty="0">
                <a:solidFill>
                  <a:schemeClr val="bg2"/>
                </a:solidFill>
              </a:rPr>
              <a:t>at some known address. </a:t>
            </a:r>
            <a:endParaRPr lang="en-IN" dirty="0" smtClean="0">
              <a:solidFill>
                <a:schemeClr val="bg2"/>
              </a:solidFill>
            </a:endParaRPr>
          </a:p>
          <a:p>
            <a:r>
              <a:rPr lang="en-IN" dirty="0" smtClean="0">
                <a:solidFill>
                  <a:schemeClr val="bg2"/>
                </a:solidFill>
              </a:rPr>
              <a:t>That </a:t>
            </a:r>
            <a:r>
              <a:rPr lang="en-IN" dirty="0">
                <a:solidFill>
                  <a:schemeClr val="bg2"/>
                </a:solidFill>
              </a:rPr>
              <a:t>means the assembler runs in </a:t>
            </a:r>
            <a:r>
              <a:rPr lang="en-IN" dirty="0" smtClean="0">
                <a:solidFill>
                  <a:schemeClr val="bg2"/>
                </a:solidFill>
              </a:rPr>
              <a:t>one part </a:t>
            </a:r>
            <a:r>
              <a:rPr lang="en-IN" dirty="0">
                <a:solidFill>
                  <a:schemeClr val="bg2"/>
                </a:solidFill>
              </a:rPr>
              <a:t>of memory and the assembled machine instructions and </a:t>
            </a:r>
            <a:r>
              <a:rPr lang="en-IN" dirty="0" smtClean="0">
                <a:solidFill>
                  <a:schemeClr val="bg2"/>
                </a:solidFill>
              </a:rPr>
              <a:t>data is directly </a:t>
            </a:r>
            <a:r>
              <a:rPr lang="en-IN" dirty="0">
                <a:solidFill>
                  <a:schemeClr val="bg2"/>
                </a:solidFill>
              </a:rPr>
              <a:t>put into their assigned memory locations. </a:t>
            </a:r>
            <a:endParaRPr lang="en-IN" dirty="0" smtClean="0">
              <a:solidFill>
                <a:schemeClr val="bg2"/>
              </a:solidFill>
            </a:endParaRPr>
          </a:p>
          <a:p>
            <a:r>
              <a:rPr lang="en-IN" dirty="0" smtClean="0">
                <a:solidFill>
                  <a:schemeClr val="bg2"/>
                </a:solidFill>
              </a:rPr>
              <a:t>After </a:t>
            </a:r>
            <a:r>
              <a:rPr lang="en-IN" dirty="0">
                <a:solidFill>
                  <a:schemeClr val="bg2"/>
                </a:solidFill>
              </a:rPr>
              <a:t>completion </a:t>
            </a:r>
            <a:r>
              <a:rPr lang="en-IN" dirty="0" smtClean="0">
                <a:solidFill>
                  <a:schemeClr val="bg2"/>
                </a:solidFill>
              </a:rPr>
              <a:t>of assembly </a:t>
            </a:r>
            <a:r>
              <a:rPr lang="en-IN" dirty="0">
                <a:solidFill>
                  <a:schemeClr val="bg2"/>
                </a:solidFill>
              </a:rPr>
              <a:t>process, assign starting address of the program to the </a:t>
            </a:r>
            <a:r>
              <a:rPr lang="en-IN" dirty="0" smtClean="0">
                <a:solidFill>
                  <a:schemeClr val="bg2"/>
                </a:solidFill>
              </a:rPr>
              <a:t>location counter</a:t>
            </a:r>
            <a:r>
              <a:rPr lang="en-IN" dirty="0">
                <a:solidFill>
                  <a:schemeClr val="bg2"/>
                </a:solidFill>
              </a:rPr>
              <a:t>. </a:t>
            </a:r>
            <a:endParaRPr lang="en-IN" dirty="0" smtClean="0">
              <a:solidFill>
                <a:schemeClr val="bg2"/>
              </a:solidFill>
            </a:endParaRPr>
          </a:p>
          <a:p>
            <a:r>
              <a:rPr lang="en-IN" dirty="0" smtClean="0">
                <a:solidFill>
                  <a:schemeClr val="bg2"/>
                </a:solidFill>
              </a:rPr>
              <a:t>The </a:t>
            </a:r>
            <a:r>
              <a:rPr lang="en-IN" dirty="0">
                <a:solidFill>
                  <a:schemeClr val="bg2"/>
                </a:solidFill>
              </a:rPr>
              <a:t>typical example is WATFOR-77, it’s a FORTRAN </a:t>
            </a:r>
            <a:r>
              <a:rPr lang="en-IN" dirty="0" smtClean="0">
                <a:solidFill>
                  <a:schemeClr val="bg2"/>
                </a:solidFill>
              </a:rPr>
              <a:t>compiler which </a:t>
            </a:r>
            <a:r>
              <a:rPr lang="en-IN" dirty="0">
                <a:solidFill>
                  <a:schemeClr val="bg2"/>
                </a:solidFill>
              </a:rPr>
              <a:t>uses such “load and go” scheme. This loading scheme is </a:t>
            </a:r>
            <a:r>
              <a:rPr lang="en-IN" dirty="0" smtClean="0">
                <a:solidFill>
                  <a:schemeClr val="bg2"/>
                </a:solidFill>
              </a:rPr>
              <a:t>also called </a:t>
            </a:r>
            <a:r>
              <a:rPr lang="en-IN" dirty="0">
                <a:solidFill>
                  <a:schemeClr val="bg2"/>
                </a:solidFill>
              </a:rPr>
              <a:t>as “assemble and go”.</a:t>
            </a:r>
            <a:endParaRPr lang="en-US" dirty="0">
              <a:solidFill>
                <a:schemeClr val="bg2"/>
              </a:solidFill>
            </a:endParaRPr>
          </a:p>
        </p:txBody>
      </p:sp>
    </p:spTree>
    <p:extLst>
      <p:ext uri="{BB962C8B-B14F-4D97-AF65-F5344CB8AC3E}">
        <p14:creationId xmlns:p14="http://schemas.microsoft.com/office/powerpoint/2010/main" val="42174544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r>
              <a:rPr lang="en-IN" dirty="0">
                <a:solidFill>
                  <a:schemeClr val="bg2"/>
                </a:solidFill>
              </a:rPr>
              <a:t>Disadvantages:</a:t>
            </a:r>
          </a:p>
          <a:p>
            <a:r>
              <a:rPr lang="en-IN" dirty="0" smtClean="0">
                <a:solidFill>
                  <a:schemeClr val="bg2"/>
                </a:solidFill>
              </a:rPr>
              <a:t>In </a:t>
            </a:r>
            <a:r>
              <a:rPr lang="en-IN" dirty="0">
                <a:solidFill>
                  <a:schemeClr val="bg2"/>
                </a:solidFill>
              </a:rPr>
              <a:t>this scheme some portion of memory is occupied by assembler which</a:t>
            </a:r>
          </a:p>
          <a:p>
            <a:r>
              <a:rPr lang="en-IN" dirty="0">
                <a:solidFill>
                  <a:schemeClr val="bg2"/>
                </a:solidFill>
              </a:rPr>
              <a:t>is simply a wastage of memory. As this scheme is combination </a:t>
            </a:r>
            <a:r>
              <a:rPr lang="en-IN" dirty="0" smtClean="0">
                <a:solidFill>
                  <a:schemeClr val="bg2"/>
                </a:solidFill>
              </a:rPr>
              <a:t>of assembler </a:t>
            </a:r>
            <a:r>
              <a:rPr lang="en-IN" dirty="0">
                <a:solidFill>
                  <a:schemeClr val="bg2"/>
                </a:solidFill>
              </a:rPr>
              <a:t>and loader activities, this combination program occupies </a:t>
            </a:r>
            <a:r>
              <a:rPr lang="en-IN" dirty="0" smtClean="0">
                <a:solidFill>
                  <a:schemeClr val="bg2"/>
                </a:solidFill>
              </a:rPr>
              <a:t>large block </a:t>
            </a:r>
            <a:r>
              <a:rPr lang="en-IN" dirty="0">
                <a:solidFill>
                  <a:schemeClr val="bg2"/>
                </a:solidFill>
              </a:rPr>
              <a:t>of memory.</a:t>
            </a:r>
            <a:endParaRPr lang="en-US" dirty="0">
              <a:solidFill>
                <a:schemeClr val="bg2"/>
              </a:solidFill>
            </a:endParaRPr>
          </a:p>
        </p:txBody>
      </p:sp>
    </p:spTree>
    <p:extLst>
      <p:ext uri="{BB962C8B-B14F-4D97-AF65-F5344CB8AC3E}">
        <p14:creationId xmlns:p14="http://schemas.microsoft.com/office/powerpoint/2010/main" val="34162010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General Loader Scheme</a:t>
            </a:r>
            <a:endParaRPr lang="en-US" dirty="0"/>
          </a:p>
        </p:txBody>
      </p:sp>
      <p:sp>
        <p:nvSpPr>
          <p:cNvPr id="3" name="Text Placeholder 2"/>
          <p:cNvSpPr>
            <a:spLocks noGrp="1"/>
          </p:cNvSpPr>
          <p:nvPr>
            <p:ph type="body" idx="1"/>
          </p:nvPr>
        </p:nvSpPr>
        <p:spPr/>
        <p:txBody>
          <a:bodyPr/>
          <a:lstStyle/>
          <a:p>
            <a:r>
              <a:rPr lang="en-IN" dirty="0" smtClean="0"/>
              <a:t>In </a:t>
            </a:r>
            <a:r>
              <a:rPr lang="en-IN" dirty="0"/>
              <a:t>this loader scheme, the source program </a:t>
            </a:r>
            <a:r>
              <a:rPr lang="en-IN" dirty="0" smtClean="0"/>
              <a:t>is converted </a:t>
            </a:r>
            <a:r>
              <a:rPr lang="en-IN" dirty="0"/>
              <a:t>to object program by some translator (assembler). </a:t>
            </a:r>
            <a:endParaRPr lang="en-IN" dirty="0" smtClean="0"/>
          </a:p>
          <a:p>
            <a:r>
              <a:rPr lang="en-IN" dirty="0" smtClean="0"/>
              <a:t>The loader accepts </a:t>
            </a:r>
            <a:r>
              <a:rPr lang="en-IN" dirty="0"/>
              <a:t>these object modules and puts machine instruction and data in </a:t>
            </a:r>
            <a:r>
              <a:rPr lang="en-IN" dirty="0" smtClean="0"/>
              <a:t>an executable </a:t>
            </a:r>
            <a:r>
              <a:rPr lang="en-IN" dirty="0"/>
              <a:t>form at their assigned memory. </a:t>
            </a:r>
            <a:endParaRPr lang="en-IN" dirty="0" smtClean="0"/>
          </a:p>
          <a:p>
            <a:r>
              <a:rPr lang="en-IN" dirty="0" smtClean="0"/>
              <a:t>The </a:t>
            </a:r>
            <a:r>
              <a:rPr lang="en-IN" dirty="0"/>
              <a:t>loader occupies </a:t>
            </a:r>
            <a:r>
              <a:rPr lang="en-IN" dirty="0" smtClean="0"/>
              <a:t>some portion </a:t>
            </a:r>
            <a:r>
              <a:rPr lang="en-IN" dirty="0"/>
              <a:t>of main memory.</a:t>
            </a:r>
            <a:endParaRPr lang="en-US" dirty="0"/>
          </a:p>
        </p:txBody>
      </p:sp>
    </p:spTree>
    <p:extLst>
      <p:ext uri="{BB962C8B-B14F-4D97-AF65-F5344CB8AC3E}">
        <p14:creationId xmlns:p14="http://schemas.microsoft.com/office/powerpoint/2010/main" val="24528925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Advantages:</a:t>
            </a:r>
            <a:endParaRPr lang="en-US" dirty="0"/>
          </a:p>
        </p:txBody>
      </p:sp>
      <p:sp>
        <p:nvSpPr>
          <p:cNvPr id="3" name="Text Placeholder 2"/>
          <p:cNvSpPr>
            <a:spLocks noGrp="1"/>
          </p:cNvSpPr>
          <p:nvPr>
            <p:ph type="body" idx="1"/>
          </p:nvPr>
        </p:nvSpPr>
        <p:spPr/>
        <p:txBody>
          <a:bodyPr/>
          <a:lstStyle/>
          <a:p>
            <a:r>
              <a:rPr lang="en-IN" dirty="0" smtClean="0">
                <a:solidFill>
                  <a:schemeClr val="bg2"/>
                </a:solidFill>
              </a:rPr>
              <a:t> </a:t>
            </a:r>
            <a:r>
              <a:rPr lang="en-IN" dirty="0">
                <a:solidFill>
                  <a:schemeClr val="bg2"/>
                </a:solidFill>
              </a:rPr>
              <a:t>The program need not be retranslated each time while running it. This </a:t>
            </a:r>
            <a:r>
              <a:rPr lang="en-IN" dirty="0" smtClean="0">
                <a:solidFill>
                  <a:schemeClr val="bg2"/>
                </a:solidFill>
              </a:rPr>
              <a:t>is because </a:t>
            </a:r>
            <a:r>
              <a:rPr lang="en-IN" dirty="0">
                <a:solidFill>
                  <a:schemeClr val="bg2"/>
                </a:solidFill>
              </a:rPr>
              <a:t>initially when source program gets executed an object program</a:t>
            </a:r>
          </a:p>
          <a:p>
            <a:pPr marL="114300" indent="0">
              <a:buNone/>
            </a:pPr>
            <a:r>
              <a:rPr lang="en-IN" dirty="0">
                <a:solidFill>
                  <a:schemeClr val="bg2"/>
                </a:solidFill>
              </a:rPr>
              <a:t>gets generated. </a:t>
            </a:r>
            <a:endParaRPr lang="en-IN" dirty="0" smtClean="0">
              <a:solidFill>
                <a:schemeClr val="bg2"/>
              </a:solidFill>
            </a:endParaRPr>
          </a:p>
          <a:p>
            <a:pPr marL="114300" indent="0">
              <a:buNone/>
            </a:pPr>
            <a:r>
              <a:rPr lang="en-IN" dirty="0" smtClean="0">
                <a:solidFill>
                  <a:schemeClr val="bg2"/>
                </a:solidFill>
              </a:rPr>
              <a:t>Of </a:t>
            </a:r>
            <a:r>
              <a:rPr lang="en-IN" dirty="0">
                <a:solidFill>
                  <a:schemeClr val="bg2"/>
                </a:solidFill>
              </a:rPr>
              <a:t>program is not modified, then loader can make use </a:t>
            </a:r>
            <a:r>
              <a:rPr lang="en-IN" dirty="0" smtClean="0">
                <a:solidFill>
                  <a:schemeClr val="bg2"/>
                </a:solidFill>
              </a:rPr>
              <a:t>of this </a:t>
            </a:r>
            <a:r>
              <a:rPr lang="en-IN" dirty="0">
                <a:solidFill>
                  <a:schemeClr val="bg2"/>
                </a:solidFill>
              </a:rPr>
              <a:t>object program to convert it to executable form.</a:t>
            </a:r>
            <a:endParaRPr lang="en-US" dirty="0">
              <a:solidFill>
                <a:schemeClr val="bg2"/>
              </a:solidFill>
            </a:endParaRPr>
          </a:p>
        </p:txBody>
      </p:sp>
    </p:spTree>
    <p:extLst>
      <p:ext uri="{BB962C8B-B14F-4D97-AF65-F5344CB8AC3E}">
        <p14:creationId xmlns:p14="http://schemas.microsoft.com/office/powerpoint/2010/main" val="39061719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8"/>
          <p:cNvSpPr txBox="1">
            <a:spLocks noGrp="1"/>
          </p:cNvSpPr>
          <p:nvPr>
            <p:ph type="title"/>
          </p:nvPr>
        </p:nvSpPr>
        <p:spPr>
          <a:xfrm>
            <a:off x="311700" y="114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ABSOLUTE LOADER</a:t>
            </a:r>
            <a:endParaRPr/>
          </a:p>
        </p:txBody>
      </p:sp>
      <p:sp>
        <p:nvSpPr>
          <p:cNvPr id="288" name="Google Shape;288;p48"/>
          <p:cNvSpPr txBox="1">
            <a:spLocks noGrp="1"/>
          </p:cNvSpPr>
          <p:nvPr>
            <p:ph type="body" idx="1"/>
          </p:nvPr>
        </p:nvSpPr>
        <p:spPr>
          <a:xfrm>
            <a:off x="311700" y="863550"/>
            <a:ext cx="8739600" cy="3906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rgbClr val="273239"/>
              </a:buClr>
              <a:buSzPts val="1800"/>
              <a:buFont typeface="Arial"/>
              <a:buChar char="●"/>
            </a:pPr>
            <a:r>
              <a:rPr lang="en" sz="2400">
                <a:solidFill>
                  <a:srgbClr val="273239"/>
                </a:solidFill>
                <a:highlight>
                  <a:srgbClr val="FFFFFF"/>
                </a:highlight>
                <a:latin typeface="Arial"/>
                <a:ea typeface="Arial"/>
                <a:cs typeface="Arial"/>
                <a:sym typeface="Arial"/>
              </a:rPr>
              <a:t>T</a:t>
            </a:r>
            <a:r>
              <a:rPr lang="en" sz="2300">
                <a:solidFill>
                  <a:srgbClr val="273239"/>
                </a:solidFill>
                <a:highlight>
                  <a:srgbClr val="FFFFFF"/>
                </a:highlight>
                <a:latin typeface="Arial"/>
                <a:ea typeface="Arial"/>
                <a:cs typeface="Arial"/>
                <a:sym typeface="Arial"/>
              </a:rPr>
              <a:t>he absolute loader transfers the text of the program into memory at the address provided by the assembler after reading the object program line by line. </a:t>
            </a:r>
            <a:endParaRPr sz="2300">
              <a:solidFill>
                <a:srgbClr val="273239"/>
              </a:solidFill>
              <a:highlight>
                <a:srgbClr val="FFFFFF"/>
              </a:highlight>
              <a:latin typeface="Arial"/>
              <a:ea typeface="Arial"/>
              <a:cs typeface="Arial"/>
              <a:sym typeface="Arial"/>
            </a:endParaRPr>
          </a:p>
          <a:p>
            <a:pPr marL="457200" lvl="0" indent="-374650" algn="l" rtl="0">
              <a:spcBef>
                <a:spcPts val="0"/>
              </a:spcBef>
              <a:spcAft>
                <a:spcPts val="0"/>
              </a:spcAft>
              <a:buClr>
                <a:srgbClr val="273239"/>
              </a:buClr>
              <a:buSzPts val="2300"/>
              <a:buFont typeface="Arial"/>
              <a:buChar char="●"/>
            </a:pPr>
            <a:r>
              <a:rPr lang="en" sz="2300">
                <a:solidFill>
                  <a:srgbClr val="273239"/>
                </a:solidFill>
                <a:highlight>
                  <a:srgbClr val="FFFFFF"/>
                </a:highlight>
                <a:latin typeface="Arial"/>
                <a:ea typeface="Arial"/>
                <a:cs typeface="Arial"/>
                <a:sym typeface="Arial"/>
              </a:rPr>
              <a:t>Information that the object program must communicate from the assembler to the loader:</a:t>
            </a:r>
            <a:endParaRPr sz="2300">
              <a:solidFill>
                <a:srgbClr val="273239"/>
              </a:solidFill>
              <a:highlight>
                <a:srgbClr val="FFFFFF"/>
              </a:highlight>
              <a:latin typeface="Arial"/>
              <a:ea typeface="Arial"/>
              <a:cs typeface="Arial"/>
              <a:sym typeface="Arial"/>
            </a:endParaRPr>
          </a:p>
          <a:p>
            <a:pPr marL="457200" lvl="0" indent="-374650" algn="l" rtl="0">
              <a:spcBef>
                <a:spcPts val="0"/>
              </a:spcBef>
              <a:spcAft>
                <a:spcPts val="0"/>
              </a:spcAft>
              <a:buClr>
                <a:srgbClr val="273239"/>
              </a:buClr>
              <a:buSzPts val="2300"/>
              <a:buFont typeface="Arial"/>
              <a:buChar char="●"/>
            </a:pPr>
            <a:endParaRPr sz="2300">
              <a:solidFill>
                <a:srgbClr val="273239"/>
              </a:solidFill>
              <a:highlight>
                <a:srgbClr val="FFFFFF"/>
              </a:highlight>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 b="1">
                <a:solidFill>
                  <a:schemeClr val="dk1"/>
                </a:solidFill>
                <a:highlight>
                  <a:srgbClr val="FFFFFF"/>
                </a:highlight>
                <a:latin typeface="Arial"/>
                <a:ea typeface="Arial"/>
                <a:cs typeface="Arial"/>
                <a:sym typeface="Arial"/>
              </a:rPr>
              <a:t> Machine instructions </a:t>
            </a:r>
            <a:endParaRPr b="1">
              <a:solidFill>
                <a:schemeClr val="dk1"/>
              </a:solidFill>
              <a:highlight>
                <a:srgbClr val="FFFFFF"/>
              </a:highlight>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 b="1">
                <a:solidFill>
                  <a:schemeClr val="dk1"/>
                </a:solidFill>
                <a:highlight>
                  <a:srgbClr val="FFFFFF"/>
                </a:highlight>
                <a:latin typeface="Arial"/>
                <a:ea typeface="Arial"/>
                <a:cs typeface="Arial"/>
                <a:sym typeface="Arial"/>
              </a:rPr>
              <a:t>Start of execution</a:t>
            </a:r>
            <a:endParaRPr b="1">
              <a:solidFill>
                <a:schemeClr val="dk1"/>
              </a:solidFill>
              <a:highlight>
                <a:srgbClr val="FFFFFF"/>
              </a:highlight>
              <a:latin typeface="Arial"/>
              <a:ea typeface="Arial"/>
              <a:cs typeface="Arial"/>
              <a:sym typeface="Arial"/>
            </a:endParaRPr>
          </a:p>
          <a:p>
            <a:pPr marL="0" lvl="0" indent="0" algn="l" rtl="0">
              <a:spcBef>
                <a:spcPts val="1200"/>
              </a:spcBef>
              <a:spcAft>
                <a:spcPts val="1200"/>
              </a:spcAft>
              <a:buNone/>
            </a:pPr>
            <a:endParaRPr sz="2300">
              <a:solidFill>
                <a:srgbClr val="273239"/>
              </a:solidFill>
              <a:highlight>
                <a:srgbClr val="FFFFFF"/>
              </a:highlight>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75" name="Google Shape;75;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76" name="Google Shape;76;p16"/>
          <p:cNvPicPr preferRelativeResize="0"/>
          <p:nvPr/>
        </p:nvPicPr>
        <p:blipFill rotWithShape="1">
          <a:blip r:embed="rId3">
            <a:alphaModFix/>
          </a:blip>
          <a:srcRect l="26918" t="25225" r="6698" b="14983"/>
          <a:stretch/>
        </p:blipFill>
        <p:spPr>
          <a:xfrm>
            <a:off x="190500" y="445025"/>
            <a:ext cx="8873851" cy="4495676"/>
          </a:xfrm>
          <a:prstGeom prst="rect">
            <a:avLst/>
          </a:prstGeom>
          <a:noFill/>
          <a:ln>
            <a:noFill/>
          </a:ln>
        </p:spPr>
      </p:pic>
      <p:sp>
        <p:nvSpPr>
          <p:cNvPr id="77" name="Google Shape;77;p16"/>
          <p:cNvSpPr txBox="1"/>
          <p:nvPr/>
        </p:nvSpPr>
        <p:spPr>
          <a:xfrm>
            <a:off x="311700" y="552450"/>
            <a:ext cx="7479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i="1">
                <a:solidFill>
                  <a:srgbClr val="FF0000"/>
                </a:solidFill>
                <a:highlight>
                  <a:srgbClr val="F9F9F9"/>
                </a:highlight>
              </a:rPr>
              <a:t>Source code -&gt; compiler -&gt; Assembler -&gt; Object code -&gt; Linker -&gt; Executable file -&gt; Loader</a:t>
            </a:r>
            <a:endParaRPr sz="2200" b="1">
              <a:solidFill>
                <a:srgbClr val="FF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94" name="Google Shape;294;p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95" name="Google Shape;295;p49"/>
          <p:cNvPicPr preferRelativeResize="0"/>
          <p:nvPr/>
        </p:nvPicPr>
        <p:blipFill>
          <a:blip r:embed="rId3">
            <a:alphaModFix/>
          </a:blip>
          <a:stretch>
            <a:fillRect/>
          </a:stretch>
        </p:blipFill>
        <p:spPr>
          <a:xfrm>
            <a:off x="195760" y="863552"/>
            <a:ext cx="8752492" cy="34164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50"/>
          <p:cNvSpPr txBox="1">
            <a:spLocks noGrp="1"/>
          </p:cNvSpPr>
          <p:nvPr>
            <p:ph type="body" idx="1"/>
          </p:nvPr>
        </p:nvSpPr>
        <p:spPr>
          <a:xfrm>
            <a:off x="313950" y="373550"/>
            <a:ext cx="8516100" cy="4224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2700">
              <a:latin typeface="Arial"/>
              <a:ea typeface="Arial"/>
              <a:cs typeface="Arial"/>
              <a:sym typeface="Arial"/>
            </a:endParaRPr>
          </a:p>
          <a:p>
            <a:pPr marL="0" lvl="0" indent="0" algn="l" rtl="0">
              <a:spcBef>
                <a:spcPts val="1200"/>
              </a:spcBef>
              <a:spcAft>
                <a:spcPts val="1200"/>
              </a:spcAft>
              <a:buNone/>
            </a:pPr>
            <a:endParaRPr/>
          </a:p>
        </p:txBody>
      </p:sp>
      <p:pic>
        <p:nvPicPr>
          <p:cNvPr id="301" name="Google Shape;301;p50"/>
          <p:cNvPicPr preferRelativeResize="0"/>
          <p:nvPr/>
        </p:nvPicPr>
        <p:blipFill rotWithShape="1">
          <a:blip r:embed="rId3">
            <a:alphaModFix/>
          </a:blip>
          <a:srcRect l="26556" t="22612" r="31490" b="41895"/>
          <a:stretch/>
        </p:blipFill>
        <p:spPr>
          <a:xfrm>
            <a:off x="373550" y="632150"/>
            <a:ext cx="8146650" cy="403722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07" name="Google Shape;307;p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08" name="Google Shape;308;p51"/>
          <p:cNvPicPr preferRelativeResize="0"/>
          <p:nvPr/>
        </p:nvPicPr>
        <p:blipFill rotWithShape="1">
          <a:blip r:embed="rId3">
            <a:alphaModFix/>
          </a:blip>
          <a:srcRect l="20845" t="19182" r="46895" b="40220"/>
          <a:stretch/>
        </p:blipFill>
        <p:spPr>
          <a:xfrm>
            <a:off x="1005700" y="0"/>
            <a:ext cx="7269336"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14" name="Google Shape;314;p5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15" name="Google Shape;315;p52"/>
          <p:cNvPicPr preferRelativeResize="0"/>
          <p:nvPr/>
        </p:nvPicPr>
        <p:blipFill rotWithShape="1">
          <a:blip r:embed="rId3">
            <a:alphaModFix/>
          </a:blip>
          <a:srcRect l="21055" t="13667" r="48934" b="41061"/>
          <a:stretch/>
        </p:blipFill>
        <p:spPr>
          <a:xfrm>
            <a:off x="1350525" y="86200"/>
            <a:ext cx="6091749" cy="50572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53"/>
          <p:cNvSpPr txBox="1">
            <a:spLocks noGrp="1"/>
          </p:cNvSpPr>
          <p:nvPr>
            <p:ph type="title"/>
          </p:nvPr>
        </p:nvSpPr>
        <p:spPr>
          <a:xfrm>
            <a:off x="311700" y="2908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Compile and Go</a:t>
            </a:r>
            <a:endParaRPr/>
          </a:p>
          <a:p>
            <a:pPr marL="0" lvl="0" indent="0" algn="l" rtl="0">
              <a:spcBef>
                <a:spcPts val="0"/>
              </a:spcBef>
              <a:spcAft>
                <a:spcPts val="0"/>
              </a:spcAft>
              <a:buNone/>
            </a:pPr>
            <a:endParaRPr/>
          </a:p>
        </p:txBody>
      </p:sp>
      <p:sp>
        <p:nvSpPr>
          <p:cNvPr id="321" name="Google Shape;321;p53"/>
          <p:cNvSpPr txBox="1">
            <a:spLocks noGrp="1"/>
          </p:cNvSpPr>
          <p:nvPr>
            <p:ph type="body" idx="1"/>
          </p:nvPr>
        </p:nvSpPr>
        <p:spPr>
          <a:xfrm>
            <a:off x="254225" y="964125"/>
            <a:ext cx="8520600" cy="34164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Clr>
                <a:srgbClr val="273239"/>
              </a:buClr>
              <a:buSzPts val="2100"/>
              <a:buFont typeface="Arial"/>
              <a:buChar char="●"/>
            </a:pPr>
            <a:r>
              <a:rPr lang="en" sz="2100">
                <a:solidFill>
                  <a:srgbClr val="273239"/>
                </a:solidFill>
                <a:highlight>
                  <a:srgbClr val="FFFFFF"/>
                </a:highlight>
                <a:latin typeface="Arial"/>
                <a:ea typeface="Arial"/>
                <a:cs typeface="Arial"/>
                <a:sym typeface="Arial"/>
              </a:rPr>
              <a:t>Assembler does the process of compiling.</a:t>
            </a:r>
            <a:endParaRPr sz="2100">
              <a:solidFill>
                <a:srgbClr val="273239"/>
              </a:solidFill>
              <a:highlight>
                <a:srgbClr val="FFFFFF"/>
              </a:highlight>
              <a:latin typeface="Arial"/>
              <a:ea typeface="Arial"/>
              <a:cs typeface="Arial"/>
              <a:sym typeface="Arial"/>
            </a:endParaRPr>
          </a:p>
          <a:p>
            <a:pPr marL="457200" lvl="0" indent="-361950" algn="l" rtl="0">
              <a:spcBef>
                <a:spcPts val="0"/>
              </a:spcBef>
              <a:spcAft>
                <a:spcPts val="0"/>
              </a:spcAft>
              <a:buClr>
                <a:srgbClr val="273239"/>
              </a:buClr>
              <a:buSzPts val="2100"/>
              <a:buFont typeface="Arial"/>
              <a:buChar char="●"/>
            </a:pPr>
            <a:r>
              <a:rPr lang="en" sz="2100">
                <a:solidFill>
                  <a:srgbClr val="273239"/>
                </a:solidFill>
                <a:highlight>
                  <a:srgbClr val="FFFFFF"/>
                </a:highlight>
                <a:latin typeface="Arial"/>
                <a:ea typeface="Arial"/>
                <a:cs typeface="Arial"/>
                <a:sym typeface="Arial"/>
              </a:rPr>
              <a:t>In this scheme, the source code goes into the translator line by line, and then that single line of code loads into memory. </a:t>
            </a:r>
            <a:endParaRPr sz="2100">
              <a:solidFill>
                <a:srgbClr val="273239"/>
              </a:solidFill>
              <a:highlight>
                <a:srgbClr val="FFFFFF"/>
              </a:highlight>
              <a:latin typeface="Arial"/>
              <a:ea typeface="Arial"/>
              <a:cs typeface="Arial"/>
              <a:sym typeface="Arial"/>
            </a:endParaRPr>
          </a:p>
          <a:p>
            <a:pPr marL="457200" lvl="0" indent="-361950" algn="l" rtl="0">
              <a:spcBef>
                <a:spcPts val="0"/>
              </a:spcBef>
              <a:spcAft>
                <a:spcPts val="0"/>
              </a:spcAft>
              <a:buClr>
                <a:srgbClr val="273239"/>
              </a:buClr>
              <a:buSzPts val="2100"/>
              <a:buFont typeface="Arial"/>
              <a:buChar char="●"/>
            </a:pPr>
            <a:r>
              <a:rPr lang="en" sz="2100">
                <a:solidFill>
                  <a:srgbClr val="273239"/>
                </a:solidFill>
                <a:highlight>
                  <a:srgbClr val="FFFFFF"/>
                </a:highlight>
                <a:latin typeface="Arial"/>
                <a:ea typeface="Arial"/>
                <a:cs typeface="Arial"/>
                <a:sym typeface="Arial"/>
              </a:rPr>
              <a:t>Line-by-line code goes to the translator so there is no proper object code.</a:t>
            </a:r>
            <a:endParaRPr sz="2100">
              <a:solidFill>
                <a:srgbClr val="273239"/>
              </a:solidFill>
              <a:highlight>
                <a:srgbClr val="FFFFFF"/>
              </a:highlight>
              <a:latin typeface="Arial"/>
              <a:ea typeface="Arial"/>
              <a:cs typeface="Arial"/>
              <a:sym typeface="Arial"/>
            </a:endParaRPr>
          </a:p>
          <a:p>
            <a:pPr marL="457200" lvl="0" indent="-355600" algn="l" rtl="0">
              <a:spcBef>
                <a:spcPts val="0"/>
              </a:spcBef>
              <a:spcAft>
                <a:spcPts val="0"/>
              </a:spcAft>
              <a:buClr>
                <a:srgbClr val="273239"/>
              </a:buClr>
              <a:buSzPts val="2000"/>
              <a:buFont typeface="Arial"/>
              <a:buChar char="●"/>
            </a:pPr>
            <a:r>
              <a:rPr lang="en" sz="2100">
                <a:solidFill>
                  <a:srgbClr val="273239"/>
                </a:solidFill>
                <a:highlight>
                  <a:srgbClr val="FFFFFF"/>
                </a:highlight>
                <a:latin typeface="Arial"/>
                <a:ea typeface="Arial"/>
                <a:cs typeface="Arial"/>
                <a:sym typeface="Arial"/>
              </a:rPr>
              <a:t>Because of that, if the user runs the same source program, every line of code will again be translated by a translator. So here re-translation happen</a:t>
            </a:r>
            <a:r>
              <a:rPr lang="en" sz="2000">
                <a:solidFill>
                  <a:srgbClr val="273239"/>
                </a:solidFill>
                <a:highlight>
                  <a:srgbClr val="FFFFFF"/>
                </a:highlight>
                <a:latin typeface="Arial"/>
                <a:ea typeface="Arial"/>
                <a:cs typeface="Arial"/>
                <a:sym typeface="Arial"/>
              </a:rPr>
              <a:t>s.</a:t>
            </a:r>
            <a:endParaRPr sz="2000">
              <a:solidFill>
                <a:srgbClr val="273239"/>
              </a:solidFill>
              <a:highlight>
                <a:srgbClr val="FFFFFF"/>
              </a:highlight>
              <a:latin typeface="Arial"/>
              <a:ea typeface="Arial"/>
              <a:cs typeface="Arial"/>
              <a:sym typeface="Arial"/>
            </a:endParaRPr>
          </a:p>
          <a:p>
            <a:pPr marL="457200" lvl="0" indent="-381000" algn="l" rtl="0">
              <a:spcBef>
                <a:spcPts val="0"/>
              </a:spcBef>
              <a:spcAft>
                <a:spcPts val="0"/>
              </a:spcAft>
              <a:buClr>
                <a:srgbClr val="FF0000"/>
              </a:buClr>
              <a:buSzPts val="2400"/>
              <a:buFont typeface="Arial"/>
              <a:buChar char="●"/>
            </a:pPr>
            <a:r>
              <a:rPr lang="en" sz="1550">
                <a:solidFill>
                  <a:srgbClr val="FF0000"/>
                </a:solidFill>
                <a:highlight>
                  <a:schemeClr val="lt1"/>
                </a:highlight>
                <a:latin typeface="Open Sans"/>
                <a:ea typeface="Open Sans"/>
                <a:cs typeface="Open Sans"/>
                <a:sym typeface="Open Sans"/>
              </a:rPr>
              <a:t>WATFUR-77, a FORTRAN compile</a:t>
            </a:r>
            <a:endParaRPr sz="2400">
              <a:solidFill>
                <a:srgbClr val="FF0000"/>
              </a:solidFill>
              <a:highlight>
                <a:schemeClr val="lt1"/>
              </a:highlight>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27" name="Google Shape;327;p5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28" name="Google Shape;328;p54"/>
          <p:cNvPicPr preferRelativeResize="0"/>
          <p:nvPr/>
        </p:nvPicPr>
        <p:blipFill>
          <a:blip r:embed="rId3">
            <a:alphaModFix/>
          </a:blip>
          <a:stretch>
            <a:fillRect/>
          </a:stretch>
        </p:blipFill>
        <p:spPr>
          <a:xfrm>
            <a:off x="619426" y="452425"/>
            <a:ext cx="7699250" cy="45259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None/>
            </a:pPr>
            <a:r>
              <a:rPr lang="en"/>
              <a:t>Simple bootstrap loader</a:t>
            </a:r>
            <a:endParaRPr/>
          </a:p>
        </p:txBody>
      </p:sp>
      <p:sp>
        <p:nvSpPr>
          <p:cNvPr id="334" name="Google Shape;334;p55"/>
          <p:cNvSpPr txBox="1">
            <a:spLocks noGrp="1"/>
          </p:cNvSpPr>
          <p:nvPr>
            <p:ph type="body" idx="1"/>
          </p:nvPr>
        </p:nvSpPr>
        <p:spPr>
          <a:xfrm>
            <a:off x="311700" y="1152475"/>
            <a:ext cx="8222400" cy="3833100"/>
          </a:xfrm>
          <a:prstGeom prst="rect">
            <a:avLst/>
          </a:prstGeom>
        </p:spPr>
        <p:txBody>
          <a:bodyPr spcFirstLastPara="1" wrap="square" lIns="91425" tIns="91425" rIns="91425" bIns="91425" anchor="t" anchorCtr="0">
            <a:normAutofit lnSpcReduction="10000"/>
          </a:bodyPr>
          <a:lstStyle/>
          <a:p>
            <a:pPr marL="457200" lvl="0" indent="-379215" algn="l" rtl="0">
              <a:spcBef>
                <a:spcPts val="0"/>
              </a:spcBef>
              <a:spcAft>
                <a:spcPts val="0"/>
              </a:spcAft>
              <a:buClr>
                <a:srgbClr val="273239"/>
              </a:buClr>
              <a:buSzPts val="2372"/>
              <a:buFont typeface="Arial"/>
              <a:buChar char="●"/>
            </a:pPr>
            <a:r>
              <a:rPr lang="en" sz="2371">
                <a:solidFill>
                  <a:srgbClr val="273239"/>
                </a:solidFill>
                <a:latin typeface="Arial"/>
                <a:ea typeface="Arial"/>
                <a:cs typeface="Arial"/>
                <a:sym typeface="Arial"/>
              </a:rPr>
              <a:t>When a computer is first turned on or restarted, a special type of absolute loader, called bootstrap loader is executed. </a:t>
            </a:r>
            <a:endParaRPr sz="2371">
              <a:solidFill>
                <a:srgbClr val="273239"/>
              </a:solidFill>
              <a:latin typeface="Arial"/>
              <a:ea typeface="Arial"/>
              <a:cs typeface="Arial"/>
              <a:sym typeface="Arial"/>
            </a:endParaRPr>
          </a:p>
          <a:p>
            <a:pPr marL="457200" lvl="0" indent="-379215" algn="l" rtl="0">
              <a:spcBef>
                <a:spcPts val="0"/>
              </a:spcBef>
              <a:spcAft>
                <a:spcPts val="0"/>
              </a:spcAft>
              <a:buClr>
                <a:srgbClr val="273239"/>
              </a:buClr>
              <a:buSzPts val="2372"/>
              <a:buFont typeface="Arial"/>
              <a:buChar char="●"/>
            </a:pPr>
            <a:r>
              <a:rPr lang="en" sz="2371">
                <a:solidFill>
                  <a:srgbClr val="273239"/>
                </a:solidFill>
                <a:latin typeface="Arial"/>
                <a:ea typeface="Arial"/>
                <a:cs typeface="Arial"/>
                <a:sym typeface="Arial"/>
              </a:rPr>
              <a:t>This bootstrap loads the first program to be run by the computer -- usually an operating system. </a:t>
            </a:r>
            <a:endParaRPr sz="2371">
              <a:solidFill>
                <a:srgbClr val="273239"/>
              </a:solidFill>
              <a:latin typeface="Arial"/>
              <a:ea typeface="Arial"/>
              <a:cs typeface="Arial"/>
              <a:sym typeface="Arial"/>
            </a:endParaRPr>
          </a:p>
          <a:p>
            <a:pPr marL="457200" lvl="0" indent="-379215" algn="l" rtl="0">
              <a:spcBef>
                <a:spcPts val="0"/>
              </a:spcBef>
              <a:spcAft>
                <a:spcPts val="0"/>
              </a:spcAft>
              <a:buClr>
                <a:srgbClr val="273239"/>
              </a:buClr>
              <a:buSzPts val="2372"/>
              <a:buFont typeface="Arial"/>
              <a:buChar char="●"/>
            </a:pPr>
            <a:r>
              <a:rPr lang="en" sz="2371">
                <a:solidFill>
                  <a:srgbClr val="273239"/>
                </a:solidFill>
                <a:latin typeface="Arial"/>
                <a:ea typeface="Arial"/>
                <a:cs typeface="Arial"/>
                <a:sym typeface="Arial"/>
              </a:rPr>
              <a:t>The bootstrap itself begins at address 0. </a:t>
            </a:r>
            <a:endParaRPr sz="2371">
              <a:solidFill>
                <a:srgbClr val="273239"/>
              </a:solidFill>
              <a:latin typeface="Arial"/>
              <a:ea typeface="Arial"/>
              <a:cs typeface="Arial"/>
              <a:sym typeface="Arial"/>
            </a:endParaRPr>
          </a:p>
          <a:p>
            <a:pPr marL="457200" lvl="0" indent="-379215" algn="l" rtl="0">
              <a:spcBef>
                <a:spcPts val="0"/>
              </a:spcBef>
              <a:spcAft>
                <a:spcPts val="0"/>
              </a:spcAft>
              <a:buClr>
                <a:srgbClr val="273239"/>
              </a:buClr>
              <a:buSzPts val="2372"/>
              <a:buFont typeface="Arial"/>
              <a:buChar char="●"/>
            </a:pPr>
            <a:r>
              <a:rPr lang="en" sz="2371">
                <a:solidFill>
                  <a:srgbClr val="273239"/>
                </a:solidFill>
                <a:latin typeface="Arial"/>
                <a:ea typeface="Arial"/>
                <a:cs typeface="Arial"/>
                <a:sym typeface="Arial"/>
              </a:rPr>
              <a:t>It loads the OS starting address 0x80. No header record or control information, the object code is consecutive bytes of memory.</a:t>
            </a:r>
            <a:endParaRPr sz="2371">
              <a:solidFill>
                <a:srgbClr val="273239"/>
              </a:solidFill>
              <a:latin typeface="Arial"/>
              <a:ea typeface="Arial"/>
              <a:cs typeface="Arial"/>
              <a:sym typeface="Arial"/>
            </a:endParaRPr>
          </a:p>
          <a:p>
            <a:pPr marL="0" lvl="0" indent="0" algn="l" rtl="0">
              <a:spcBef>
                <a:spcPts val="1200"/>
              </a:spcBef>
              <a:spcAft>
                <a:spcPts val="120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56"/>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Object Code</a:t>
            </a:r>
            <a:endParaRPr/>
          </a:p>
        </p:txBody>
      </p:sp>
      <p:sp>
        <p:nvSpPr>
          <p:cNvPr id="340" name="Google Shape;340;p56"/>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7"/>
          <p:cNvSpPr txBox="1">
            <a:spLocks noGrp="1"/>
          </p:cNvSpPr>
          <p:nvPr>
            <p:ph type="title"/>
          </p:nvPr>
        </p:nvSpPr>
        <p:spPr>
          <a:xfrm>
            <a:off x="412275" y="1576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Object Code:</a:t>
            </a:r>
            <a:endParaRPr/>
          </a:p>
        </p:txBody>
      </p:sp>
      <p:sp>
        <p:nvSpPr>
          <p:cNvPr id="346" name="Google Shape;346;p57"/>
          <p:cNvSpPr txBox="1">
            <a:spLocks noGrp="1"/>
          </p:cNvSpPr>
          <p:nvPr>
            <p:ph type="body" idx="1"/>
          </p:nvPr>
        </p:nvSpPr>
        <p:spPr>
          <a:xfrm>
            <a:off x="4899250" y="859700"/>
            <a:ext cx="3933000" cy="3764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You give the C program to compiler and compiler will produce the output in assembly code. </a:t>
            </a:r>
            <a:endParaRPr/>
          </a:p>
          <a:p>
            <a:pPr marL="457200" lvl="0" indent="-342900" algn="l" rtl="0">
              <a:spcBef>
                <a:spcPts val="0"/>
              </a:spcBef>
              <a:spcAft>
                <a:spcPts val="0"/>
              </a:spcAft>
              <a:buSzPts val="1800"/>
              <a:buChar char="●"/>
            </a:pPr>
            <a:r>
              <a:rPr lang="en"/>
              <a:t>Now,that assembly language code will give to the assembler and assembler is going to produce you some code. That is known as Object</a:t>
            </a:r>
            <a:endParaRPr/>
          </a:p>
        </p:txBody>
      </p:sp>
      <p:pic>
        <p:nvPicPr>
          <p:cNvPr id="347" name="Google Shape;347;p57"/>
          <p:cNvPicPr preferRelativeResize="0"/>
          <p:nvPr/>
        </p:nvPicPr>
        <p:blipFill>
          <a:blip r:embed="rId3">
            <a:alphaModFix/>
          </a:blip>
          <a:stretch>
            <a:fillRect/>
          </a:stretch>
        </p:blipFill>
        <p:spPr>
          <a:xfrm>
            <a:off x="925850" y="859700"/>
            <a:ext cx="3714800" cy="432399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53" name="Google Shape;353;p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54" name="Google Shape;354;p58"/>
          <p:cNvPicPr preferRelativeResize="0"/>
          <p:nvPr/>
        </p:nvPicPr>
        <p:blipFill>
          <a:blip r:embed="rId3">
            <a:alphaModFix/>
          </a:blip>
          <a:stretch>
            <a:fillRect/>
          </a:stretch>
        </p:blipFill>
        <p:spPr>
          <a:xfrm>
            <a:off x="2207854" y="0"/>
            <a:ext cx="4728291" cy="51434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Linker</a:t>
            </a:r>
            <a:endParaRPr/>
          </a:p>
        </p:txBody>
      </p:sp>
      <p:sp>
        <p:nvSpPr>
          <p:cNvPr id="83" name="Google Shape;83;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84" name="Google Shape;84;p17"/>
          <p:cNvSpPr/>
          <p:nvPr/>
        </p:nvSpPr>
        <p:spPr>
          <a:xfrm>
            <a:off x="5581625" y="1325850"/>
            <a:ext cx="1911000" cy="1465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Libraries</a:t>
            </a:r>
            <a:endParaRPr/>
          </a:p>
          <a:p>
            <a:pPr marL="0" lvl="0" indent="0" algn="l" rtl="0">
              <a:spcBef>
                <a:spcPts val="0"/>
              </a:spcBef>
              <a:spcAft>
                <a:spcPts val="0"/>
              </a:spcAft>
              <a:buNone/>
            </a:pPr>
            <a:endParaRPr/>
          </a:p>
        </p:txBody>
      </p:sp>
      <p:sp>
        <p:nvSpPr>
          <p:cNvPr id="85" name="Google Shape;85;p17"/>
          <p:cNvSpPr/>
          <p:nvPr/>
        </p:nvSpPr>
        <p:spPr>
          <a:xfrm>
            <a:off x="913875" y="2839250"/>
            <a:ext cx="1566000" cy="572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0011000101011</a:t>
            </a:r>
            <a:endParaRPr/>
          </a:p>
        </p:txBody>
      </p:sp>
      <p:sp>
        <p:nvSpPr>
          <p:cNvPr id="86" name="Google Shape;86;p17"/>
          <p:cNvSpPr/>
          <p:nvPr/>
        </p:nvSpPr>
        <p:spPr>
          <a:xfrm>
            <a:off x="849225" y="1231588"/>
            <a:ext cx="1695300" cy="1393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#include&lt;stdio.h&gt;</a:t>
            </a:r>
            <a:endParaRPr/>
          </a:p>
          <a:p>
            <a:pPr marL="0" lvl="0" indent="0" algn="l" rtl="0">
              <a:spcBef>
                <a:spcPts val="0"/>
              </a:spcBef>
              <a:spcAft>
                <a:spcPts val="0"/>
              </a:spcAft>
              <a:buNone/>
            </a:pPr>
            <a:r>
              <a:rPr lang="en"/>
              <a:t>void main()</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   fun();</a:t>
            </a:r>
            <a:endParaRPr/>
          </a:p>
          <a:p>
            <a:pPr marL="0" lvl="0" indent="0" algn="l" rtl="0">
              <a:spcBef>
                <a:spcPts val="0"/>
              </a:spcBef>
              <a:spcAft>
                <a:spcPts val="0"/>
              </a:spcAft>
              <a:buNone/>
            </a:pPr>
            <a:r>
              <a:rPr lang="en"/>
              <a:t>   printf();</a:t>
            </a:r>
            <a:endParaRPr/>
          </a:p>
          <a:p>
            <a:pPr marL="0" lvl="0" indent="0" algn="l" rtl="0">
              <a:spcBef>
                <a:spcPts val="0"/>
              </a:spcBef>
              <a:spcAft>
                <a:spcPts val="0"/>
              </a:spcAft>
              <a:buNone/>
            </a:pPr>
            <a:r>
              <a:rPr lang="en"/>
              <a:t>}</a:t>
            </a:r>
            <a:endParaRPr/>
          </a:p>
          <a:p>
            <a:pPr marL="0" lvl="0" indent="0" algn="l" rtl="0">
              <a:spcBef>
                <a:spcPts val="0"/>
              </a:spcBef>
              <a:spcAft>
                <a:spcPts val="0"/>
              </a:spcAft>
              <a:buNone/>
            </a:pPr>
            <a:endParaRPr/>
          </a:p>
        </p:txBody>
      </p:sp>
      <p:sp>
        <p:nvSpPr>
          <p:cNvPr id="87" name="Google Shape;87;p17"/>
          <p:cNvSpPr/>
          <p:nvPr/>
        </p:nvSpPr>
        <p:spPr>
          <a:xfrm>
            <a:off x="6565850" y="1445450"/>
            <a:ext cx="660900" cy="1063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010011100110</a:t>
            </a:r>
            <a:endParaRPr/>
          </a:p>
        </p:txBody>
      </p:sp>
      <p:sp>
        <p:nvSpPr>
          <p:cNvPr id="88" name="Google Shape;88;p17"/>
          <p:cNvSpPr/>
          <p:nvPr/>
        </p:nvSpPr>
        <p:spPr>
          <a:xfrm>
            <a:off x="1724075" y="3376325"/>
            <a:ext cx="301800" cy="732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7"/>
          <p:cNvSpPr/>
          <p:nvPr/>
        </p:nvSpPr>
        <p:spPr>
          <a:xfrm>
            <a:off x="6502750" y="2839250"/>
            <a:ext cx="301800" cy="732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60" name="Google Shape;360;p5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Linker (Link editor/ Binder)</a:t>
            </a:r>
            <a:endParaRPr/>
          </a:p>
        </p:txBody>
      </p:sp>
      <p:sp>
        <p:nvSpPr>
          <p:cNvPr id="95" name="Google Shape;95;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Arial"/>
              <a:buChar char="●"/>
            </a:pPr>
            <a:r>
              <a:rPr lang="en" sz="2200">
                <a:solidFill>
                  <a:srgbClr val="333333"/>
                </a:solidFill>
                <a:highlight>
                  <a:srgbClr val="FFFFFF"/>
                </a:highlight>
                <a:latin typeface="Arial"/>
                <a:ea typeface="Arial"/>
                <a:cs typeface="Arial"/>
                <a:sym typeface="Arial"/>
              </a:rPr>
              <a:t>Performs the process of linking: </a:t>
            </a:r>
            <a:r>
              <a:rPr lang="en" sz="2200">
                <a:solidFill>
                  <a:srgbClr val="273239"/>
                </a:solidFill>
                <a:highlight>
                  <a:srgbClr val="FFFFFF"/>
                </a:highlight>
                <a:latin typeface="Arial"/>
                <a:ea typeface="Arial"/>
                <a:cs typeface="Arial"/>
                <a:sym typeface="Arial"/>
              </a:rPr>
              <a:t>Helps to link object modules of a program into a single object file. </a:t>
            </a:r>
            <a:endParaRPr sz="2200">
              <a:solidFill>
                <a:srgbClr val="273239"/>
              </a:solidFill>
              <a:highlight>
                <a:srgbClr val="FFFFFF"/>
              </a:highlight>
              <a:latin typeface="Arial"/>
              <a:ea typeface="Arial"/>
              <a:cs typeface="Arial"/>
              <a:sym typeface="Arial"/>
            </a:endParaRPr>
          </a:p>
          <a:p>
            <a:pPr marL="457200" lvl="0" indent="0" algn="l" rtl="0">
              <a:spcBef>
                <a:spcPts val="1200"/>
              </a:spcBef>
              <a:spcAft>
                <a:spcPts val="0"/>
              </a:spcAft>
              <a:buNone/>
            </a:pPr>
            <a:endParaRPr sz="2200">
              <a:solidFill>
                <a:srgbClr val="273239"/>
              </a:solidFill>
              <a:highlight>
                <a:srgbClr val="FFFFFF"/>
              </a:highlight>
              <a:latin typeface="Arial"/>
              <a:ea typeface="Arial"/>
              <a:cs typeface="Arial"/>
              <a:sym typeface="Arial"/>
            </a:endParaRPr>
          </a:p>
          <a:p>
            <a:pPr marL="457200" lvl="0" indent="-368300" algn="l" rtl="0">
              <a:spcBef>
                <a:spcPts val="1200"/>
              </a:spcBef>
              <a:spcAft>
                <a:spcPts val="0"/>
              </a:spcAft>
              <a:buClr>
                <a:srgbClr val="273239"/>
              </a:buClr>
              <a:buSzPts val="2200"/>
              <a:buFont typeface="Arial"/>
              <a:buChar char="●"/>
            </a:pPr>
            <a:r>
              <a:rPr lang="en" sz="2200">
                <a:solidFill>
                  <a:srgbClr val="273239"/>
                </a:solidFill>
                <a:highlight>
                  <a:srgbClr val="FFFFFF"/>
                </a:highlight>
                <a:latin typeface="Arial"/>
                <a:ea typeface="Arial"/>
                <a:cs typeface="Arial"/>
                <a:sym typeface="Arial"/>
              </a:rPr>
              <a:t>Linker also links a particular module into system library. It takes object modules from assembler as input and forms an executable file as output for the loader.</a:t>
            </a:r>
            <a:endParaRPr sz="2200">
              <a:solidFill>
                <a:srgbClr val="273239"/>
              </a:solidFill>
              <a:highlight>
                <a:srgbClr val="FFFFFF"/>
              </a:highlight>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01" name="Google Shape;101;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02" name="Google Shape;102;p19"/>
          <p:cNvPicPr preferRelativeResize="0"/>
          <p:nvPr/>
        </p:nvPicPr>
        <p:blipFill rotWithShape="1">
          <a:blip r:embed="rId3">
            <a:alphaModFix/>
          </a:blip>
          <a:srcRect l="34165" t="22405" r="15212" b="17040"/>
          <a:stretch/>
        </p:blipFill>
        <p:spPr>
          <a:xfrm>
            <a:off x="495300" y="129975"/>
            <a:ext cx="8020051"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a:t>Types of Linking</a:t>
            </a:r>
            <a:endParaRPr/>
          </a:p>
        </p:txBody>
      </p:sp>
      <p:sp>
        <p:nvSpPr>
          <p:cNvPr id="108" name="Google Shape;108;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600">
                <a:solidFill>
                  <a:srgbClr val="273239"/>
                </a:solidFill>
                <a:highlight>
                  <a:srgbClr val="FFFFFF"/>
                </a:highlight>
                <a:latin typeface="Arial"/>
                <a:ea typeface="Arial"/>
                <a:cs typeface="Arial"/>
                <a:sym typeface="Arial"/>
              </a:rPr>
              <a:t>Linking is of two types: </a:t>
            </a:r>
            <a:endParaRPr sz="2600">
              <a:solidFill>
                <a:srgbClr val="273239"/>
              </a:solidFill>
              <a:highlight>
                <a:srgbClr val="FFFFFF"/>
              </a:highlight>
              <a:latin typeface="Arial"/>
              <a:ea typeface="Arial"/>
              <a:cs typeface="Arial"/>
              <a:sym typeface="Arial"/>
            </a:endParaRPr>
          </a:p>
          <a:p>
            <a:pPr marL="0" lvl="0" indent="0" algn="l" rtl="0">
              <a:spcBef>
                <a:spcPts val="1200"/>
              </a:spcBef>
              <a:spcAft>
                <a:spcPts val="0"/>
              </a:spcAft>
              <a:buNone/>
            </a:pPr>
            <a:r>
              <a:rPr lang="en" sz="2600" b="1">
                <a:solidFill>
                  <a:srgbClr val="273239"/>
                </a:solidFill>
                <a:highlight>
                  <a:srgbClr val="FFFFFF"/>
                </a:highlight>
                <a:latin typeface="Arial"/>
                <a:ea typeface="Arial"/>
                <a:cs typeface="Arial"/>
                <a:sym typeface="Arial"/>
              </a:rPr>
              <a:t>1. Static Linking </a:t>
            </a:r>
            <a:endParaRPr sz="2600" b="1">
              <a:solidFill>
                <a:srgbClr val="273239"/>
              </a:solidFill>
              <a:highlight>
                <a:srgbClr val="FFFFFF"/>
              </a:highlight>
              <a:latin typeface="Arial"/>
              <a:ea typeface="Arial"/>
              <a:cs typeface="Arial"/>
              <a:sym typeface="Arial"/>
            </a:endParaRPr>
          </a:p>
          <a:p>
            <a:pPr marL="0" lvl="0" indent="0" algn="l" rtl="0">
              <a:spcBef>
                <a:spcPts val="1200"/>
              </a:spcBef>
              <a:spcAft>
                <a:spcPts val="1200"/>
              </a:spcAft>
              <a:buNone/>
            </a:pPr>
            <a:r>
              <a:rPr lang="en" sz="2600" b="1">
                <a:solidFill>
                  <a:srgbClr val="273239"/>
                </a:solidFill>
                <a:highlight>
                  <a:srgbClr val="FFFFFF"/>
                </a:highlight>
                <a:latin typeface="Arial"/>
                <a:ea typeface="Arial"/>
                <a:cs typeface="Arial"/>
                <a:sym typeface="Arial"/>
              </a:rPr>
              <a:t>2. Dynamic Linking</a:t>
            </a:r>
            <a:endParaRPr sz="2600" b="1">
              <a:solidFill>
                <a:srgbClr val="273239"/>
              </a:solidFill>
              <a:highlight>
                <a:srgbClr val="FFFFFF"/>
              </a:highlight>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1"/>
          <p:cNvSpPr txBox="1">
            <a:spLocks noGrp="1"/>
          </p:cNvSpPr>
          <p:nvPr>
            <p:ph type="title"/>
          </p:nvPr>
        </p:nvSpPr>
        <p:spPr>
          <a:xfrm>
            <a:off x="311700" y="349775"/>
            <a:ext cx="8520600" cy="572700"/>
          </a:xfrm>
          <a:prstGeom prst="rect">
            <a:avLst/>
          </a:prstGeom>
        </p:spPr>
        <p:txBody>
          <a:bodyPr spcFirstLastPara="1" wrap="square" lIns="91425" tIns="91425" rIns="91425" bIns="91425" anchor="t" anchorCtr="0">
            <a:normAutofit fontScale="90000"/>
          </a:bodyPr>
          <a:lstStyle/>
          <a:p>
            <a:pPr marL="457200" lvl="0" indent="-400050" algn="l" rtl="0">
              <a:spcBef>
                <a:spcPts val="0"/>
              </a:spcBef>
              <a:spcAft>
                <a:spcPts val="0"/>
              </a:spcAft>
              <a:buSzPct val="100000"/>
              <a:buAutoNum type="arabicPeriod"/>
            </a:pPr>
            <a:r>
              <a:rPr lang="en"/>
              <a:t>Static linking</a:t>
            </a:r>
            <a:endParaRPr/>
          </a:p>
        </p:txBody>
      </p:sp>
      <p:sp>
        <p:nvSpPr>
          <p:cNvPr id="114" name="Google Shape;114;p21"/>
          <p:cNvSpPr txBox="1">
            <a:spLocks noGrp="1"/>
          </p:cNvSpPr>
          <p:nvPr>
            <p:ph type="body" idx="1"/>
          </p:nvPr>
        </p:nvSpPr>
        <p:spPr>
          <a:xfrm>
            <a:off x="311700" y="1047750"/>
            <a:ext cx="8520600" cy="3521100"/>
          </a:xfrm>
          <a:prstGeom prst="rect">
            <a:avLst/>
          </a:prstGeom>
        </p:spPr>
        <p:txBody>
          <a:bodyPr spcFirstLastPara="1" wrap="square" lIns="91425" tIns="91425" rIns="91425" bIns="91425" anchor="t" anchorCtr="0">
            <a:normAutofit/>
          </a:bodyPr>
          <a:lstStyle/>
          <a:p>
            <a:pPr marL="457200" lvl="0" indent="-393700" algn="l" rtl="0">
              <a:spcBef>
                <a:spcPts val="0"/>
              </a:spcBef>
              <a:spcAft>
                <a:spcPts val="0"/>
              </a:spcAft>
              <a:buClr>
                <a:srgbClr val="273239"/>
              </a:buClr>
              <a:buSzPts val="2600"/>
              <a:buFont typeface="Arial"/>
              <a:buChar char="●"/>
            </a:pPr>
            <a:r>
              <a:rPr lang="en" sz="2600">
                <a:solidFill>
                  <a:srgbClr val="273239"/>
                </a:solidFill>
                <a:highlight>
                  <a:srgbClr val="FFFFFF"/>
                </a:highlight>
                <a:latin typeface="Arial"/>
                <a:ea typeface="Arial"/>
                <a:cs typeface="Arial"/>
                <a:sym typeface="Arial"/>
              </a:rPr>
              <a:t> It is performed during the compilation of source program. </a:t>
            </a:r>
            <a:endParaRPr sz="2600">
              <a:solidFill>
                <a:srgbClr val="273239"/>
              </a:solidFill>
              <a:highlight>
                <a:srgbClr val="FFFFFF"/>
              </a:highlight>
              <a:latin typeface="Arial"/>
              <a:ea typeface="Arial"/>
              <a:cs typeface="Arial"/>
              <a:sym typeface="Arial"/>
            </a:endParaRPr>
          </a:p>
          <a:p>
            <a:pPr marL="457200" lvl="0" indent="-393700" algn="l" rtl="0">
              <a:spcBef>
                <a:spcPts val="0"/>
              </a:spcBef>
              <a:spcAft>
                <a:spcPts val="0"/>
              </a:spcAft>
              <a:buClr>
                <a:srgbClr val="273239"/>
              </a:buClr>
              <a:buSzPts val="2600"/>
              <a:buFont typeface="Arial"/>
              <a:buChar char="●"/>
            </a:pPr>
            <a:r>
              <a:rPr lang="en" sz="2600">
                <a:solidFill>
                  <a:srgbClr val="273239"/>
                </a:solidFill>
                <a:highlight>
                  <a:srgbClr val="FFFFFF"/>
                </a:highlight>
                <a:latin typeface="Arial"/>
                <a:ea typeface="Arial"/>
                <a:cs typeface="Arial"/>
                <a:sym typeface="Arial"/>
              </a:rPr>
              <a:t>Linking is performed before execution in static linking.</a:t>
            </a:r>
            <a:endParaRPr sz="2600">
              <a:solidFill>
                <a:srgbClr val="273239"/>
              </a:solidFill>
              <a:highlight>
                <a:srgbClr val="FFFFFF"/>
              </a:highlight>
              <a:latin typeface="Arial"/>
              <a:ea typeface="Arial"/>
              <a:cs typeface="Arial"/>
              <a:sym typeface="Arial"/>
            </a:endParaRPr>
          </a:p>
          <a:p>
            <a:pPr marL="457200" lvl="0" indent="-393700" algn="l" rtl="0">
              <a:spcBef>
                <a:spcPts val="0"/>
              </a:spcBef>
              <a:spcAft>
                <a:spcPts val="0"/>
              </a:spcAft>
              <a:buClr>
                <a:srgbClr val="273239"/>
              </a:buClr>
              <a:buSzPts val="2600"/>
              <a:buFont typeface="Arial"/>
              <a:buChar char="●"/>
            </a:pPr>
            <a:r>
              <a:rPr lang="en" sz="2600">
                <a:solidFill>
                  <a:srgbClr val="273239"/>
                </a:solidFill>
                <a:highlight>
                  <a:srgbClr val="FFFFFF"/>
                </a:highlight>
                <a:latin typeface="Arial"/>
                <a:ea typeface="Arial"/>
                <a:cs typeface="Arial"/>
                <a:sym typeface="Arial"/>
              </a:rPr>
              <a:t>When the program is loaded, the OS places only a single file to the memory which contains both: the source code and reference to the library.</a:t>
            </a:r>
            <a:endParaRPr sz="2600">
              <a:solidFill>
                <a:srgbClr val="273239"/>
              </a:solidFill>
              <a:highlight>
                <a:srgbClr val="FFFFFF"/>
              </a:highlight>
              <a:latin typeface="Arial"/>
              <a:ea typeface="Arial"/>
              <a:cs typeface="Arial"/>
              <a:sym typeface="Arial"/>
            </a:endParaRPr>
          </a:p>
          <a:p>
            <a:pPr marL="457200" lvl="0" indent="-393700" algn="l" rtl="0">
              <a:spcBef>
                <a:spcPts val="0"/>
              </a:spcBef>
              <a:spcAft>
                <a:spcPts val="0"/>
              </a:spcAft>
              <a:buClr>
                <a:srgbClr val="273239"/>
              </a:buClr>
              <a:buSzPts val="2600"/>
              <a:buFont typeface="Arial"/>
              <a:buChar char="●"/>
            </a:pPr>
            <a:r>
              <a:rPr lang="en" sz="2600">
                <a:solidFill>
                  <a:srgbClr val="273239"/>
                </a:solidFill>
                <a:highlight>
                  <a:srgbClr val="FFFFFF"/>
                </a:highlight>
                <a:latin typeface="Arial"/>
                <a:ea typeface="Arial"/>
                <a:cs typeface="Arial"/>
                <a:sym typeface="Arial"/>
              </a:rPr>
              <a:t>Advantage &amp; disadvantage?</a:t>
            </a:r>
            <a:endParaRPr sz="2600">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TotalTime>
  <Words>1576</Words>
  <Application>Microsoft Office PowerPoint</Application>
  <PresentationFormat>On-screen Show (16:9)</PresentationFormat>
  <Paragraphs>140</Paragraphs>
  <Slides>50</Slides>
  <Notes>46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Times New Roman</vt:lpstr>
      <vt:lpstr>Alfa Slab One</vt:lpstr>
      <vt:lpstr>Arial</vt:lpstr>
      <vt:lpstr>Proxima Nova</vt:lpstr>
      <vt:lpstr>Open Sans</vt:lpstr>
      <vt:lpstr>Roboto</vt:lpstr>
      <vt:lpstr>Gameday</vt:lpstr>
      <vt:lpstr>Linkers and Loaders</vt:lpstr>
      <vt:lpstr>Contents</vt:lpstr>
      <vt:lpstr>INTRODUCTION</vt:lpstr>
      <vt:lpstr>PowerPoint Presentation</vt:lpstr>
      <vt:lpstr>Linker</vt:lpstr>
      <vt:lpstr>Linker (Link editor/ Binder)</vt:lpstr>
      <vt:lpstr>PowerPoint Presentation</vt:lpstr>
      <vt:lpstr>Types of Linking</vt:lpstr>
      <vt:lpstr>Static linking</vt:lpstr>
      <vt:lpstr>Linker</vt:lpstr>
      <vt:lpstr>2. Dynamic Linking</vt:lpstr>
      <vt:lpstr>GATE-CS-2002 </vt:lpstr>
      <vt:lpstr>PowerPoint Presentation</vt:lpstr>
      <vt:lpstr>Answer:</vt:lpstr>
      <vt:lpstr>Design of Linker:</vt:lpstr>
      <vt:lpstr>Linking Loader</vt:lpstr>
      <vt:lpstr>PowerPoint Presentation</vt:lpstr>
      <vt:lpstr>PowerPoint Presentation</vt:lpstr>
      <vt:lpstr>2) Linkage Editor</vt:lpstr>
      <vt:lpstr>PowerPoint Presentation</vt:lpstr>
      <vt:lpstr>PowerPoint Presentation</vt:lpstr>
      <vt:lpstr>Loaders</vt:lpstr>
      <vt:lpstr>Loader &amp; its funtions:</vt:lpstr>
      <vt:lpstr>PowerPoint Presentation</vt:lpstr>
      <vt:lpstr>PowerPoint Presentation</vt:lpstr>
      <vt:lpstr>PowerPoint Presentation</vt:lpstr>
      <vt:lpstr>PowerPoint Presentation</vt:lpstr>
      <vt:lpstr>PowerPoint Presentation</vt:lpstr>
      <vt:lpstr>Allocation</vt:lpstr>
      <vt:lpstr>2) Linking</vt:lpstr>
      <vt:lpstr>3) Relocation</vt:lpstr>
      <vt:lpstr>4) Loading</vt:lpstr>
      <vt:lpstr>Types of Loaders</vt:lpstr>
      <vt:lpstr>Types of Loaders</vt:lpstr>
      <vt:lpstr>“Compile and go” loader</vt:lpstr>
      <vt:lpstr>PowerPoint Presentation</vt:lpstr>
      <vt:lpstr>General Loader Scheme</vt:lpstr>
      <vt:lpstr>Advantages:</vt:lpstr>
      <vt:lpstr>ABSOLUTE LOADER</vt:lpstr>
      <vt:lpstr>PowerPoint Presentation</vt:lpstr>
      <vt:lpstr>PowerPoint Presentation</vt:lpstr>
      <vt:lpstr>PowerPoint Presentation</vt:lpstr>
      <vt:lpstr>PowerPoint Presentation</vt:lpstr>
      <vt:lpstr>Compile and Go </vt:lpstr>
      <vt:lpstr>PowerPoint Presentation</vt:lpstr>
      <vt:lpstr>Simple bootstrap loader</vt:lpstr>
      <vt:lpstr>Object Code</vt:lpstr>
      <vt:lpstr>Object Code:</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Linkers and Loaders</dc:title>
  <cp:lastModifiedBy>staff</cp:lastModifiedBy>
  <cp:revision>6</cp:revision>
  <dcterms:modified xsi:type="dcterms:W3CDTF">2023-03-08T05:42:39Z</dcterms:modified>
</cp:coreProperties>
</file>